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93CF"/>
    <a:srgbClr val="156082"/>
    <a:srgbClr val="EF901F"/>
    <a:srgbClr val="009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24C625-3646-4022-F670-5BE9AABDED8D}" v="1231" dt="2026-09-27T16:52:08.4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Autofit/>
          </a:bodyPr>
          <a:lstStyle/>
          <a:p>
            <a:pPr algn="l"/>
            <a:r>
              <a:rPr lang="en-GB" sz="5400" b="1" dirty="0">
                <a:solidFill>
                  <a:srgbClr val="156082"/>
                </a:solidFill>
              </a:rPr>
              <a:t>MSYP Elect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GB" sz="2000" dirty="0">
                <a:solidFill>
                  <a:srgbClr val="156082"/>
                </a:solidFill>
              </a:rPr>
              <a:t>By </a:t>
            </a:r>
            <a:r>
              <a:rPr lang="en-GB" sz="2000" dirty="0" err="1">
                <a:solidFill>
                  <a:srgbClr val="156082"/>
                </a:solidFill>
              </a:rPr>
              <a:t>P</a:t>
            </a:r>
            <a:r>
              <a:rPr lang="en-GB" sz="2000" dirty="0" err="1">
                <a:solidFill>
                  <a:srgbClr val="156082"/>
                </a:solidFill>
                <a:ea typeface="+mn-lt"/>
                <a:cs typeface="+mn-lt"/>
              </a:rPr>
              <a:t>á</a:t>
            </a:r>
            <a:r>
              <a:rPr lang="en-GB" sz="2000" dirty="0" err="1">
                <a:solidFill>
                  <a:srgbClr val="156082"/>
                </a:solidFill>
              </a:rPr>
              <a:t>idi</a:t>
            </a:r>
            <a:r>
              <a:rPr lang="en-GB" sz="2000" dirty="0">
                <a:solidFill>
                  <a:srgbClr val="156082"/>
                </a:solidFill>
              </a:rPr>
              <a:t> Friel</a:t>
            </a:r>
          </a:p>
        </p:txBody>
      </p:sp>
      <p:pic>
        <p:nvPicPr>
          <p:cNvPr id="37" name="Graphic 36" descr="Teacher">
            <a:extLst>
              <a:ext uri="{FF2B5EF4-FFF2-40B4-BE49-F238E27FC236}">
                <a16:creationId xmlns:a16="http://schemas.microsoft.com/office/drawing/2014/main" id="{58C34643-75FD-DBB4-5D39-6C83010535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Scottish Youth Parliament | Together Scotland">
            <a:extLst>
              <a:ext uri="{FF2B5EF4-FFF2-40B4-BE49-F238E27FC236}">
                <a16:creationId xmlns:a16="http://schemas.microsoft.com/office/drawing/2014/main" id="{73901716-A705-0F63-8BD1-B81B92C44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260000">
            <a:off x="-5108646" y="1209591"/>
            <a:ext cx="4512405" cy="509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456F86-74C9-05FE-F608-2F6CF38ADF94}"/>
              </a:ext>
            </a:extLst>
          </p:cNvPr>
          <p:cNvSpPr txBox="1"/>
          <p:nvPr/>
        </p:nvSpPr>
        <p:spPr>
          <a:xfrm>
            <a:off x="5118469" y="679106"/>
            <a:ext cx="737830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800" dirty="0">
                <a:solidFill>
                  <a:srgbClr val="0094CE"/>
                </a:solidFill>
                <a:latin typeface="Broadway"/>
              </a:rPr>
              <a:t>Why I want to run</a:t>
            </a:r>
          </a:p>
        </p:txBody>
      </p:sp>
      <p:pic>
        <p:nvPicPr>
          <p:cNvPr id="5" name="Picture 4" descr="Scottish Youth Parliament | Together Scotland">
            <a:extLst>
              <a:ext uri="{FF2B5EF4-FFF2-40B4-BE49-F238E27FC236}">
                <a16:creationId xmlns:a16="http://schemas.microsoft.com/office/drawing/2014/main" id="{213B8D0A-2EC6-23B1-0FC1-4F7581998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79" y="972853"/>
            <a:ext cx="4512405" cy="5092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C2AB60-FE81-B5A5-E5E4-07AAC86F9D2B}"/>
              </a:ext>
            </a:extLst>
          </p:cNvPr>
          <p:cNvSpPr txBox="1"/>
          <p:nvPr/>
        </p:nvSpPr>
        <p:spPr>
          <a:xfrm>
            <a:off x="5397811" y="2053260"/>
            <a:ext cx="6671938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rgbClr val="0193CF"/>
                </a:solidFill>
                <a:latin typeface="Calibri"/>
                <a:ea typeface="Calibri"/>
                <a:cs typeface="Calibri"/>
              </a:rPr>
              <a:t>I am very interested in the way the Scottish Youth Parliament works</a:t>
            </a:r>
          </a:p>
          <a:p>
            <a:pPr marL="342900" indent="-342900">
              <a:buFont typeface="Arial"/>
              <a:buChar char="•"/>
            </a:pPr>
            <a:endParaRPr lang="en-GB" sz="2000" dirty="0">
              <a:solidFill>
                <a:srgbClr val="0193CF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rgbClr val="0193CF"/>
                </a:solidFill>
                <a:latin typeface="Calibri"/>
                <a:ea typeface="Calibri"/>
                <a:cs typeface="Calibri"/>
              </a:rPr>
              <a:t>I really want to help young people in Scotland get their voices heard</a:t>
            </a:r>
          </a:p>
          <a:p>
            <a:pPr marL="342900" indent="-342900">
              <a:buFont typeface="Arial"/>
              <a:buChar char="•"/>
            </a:pPr>
            <a:endParaRPr lang="en-GB" sz="2000" dirty="0">
              <a:solidFill>
                <a:srgbClr val="0193CF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rgbClr val="0193CF"/>
                </a:solidFill>
                <a:latin typeface="Calibri"/>
                <a:ea typeface="Calibri"/>
                <a:cs typeface="Calibri"/>
              </a:rPr>
              <a:t>I want to get involved in Scottish politics when I'm older</a:t>
            </a:r>
          </a:p>
          <a:p>
            <a:pPr marL="342900" indent="-342900">
              <a:buFont typeface="Arial"/>
              <a:buChar char="•"/>
            </a:pPr>
            <a:endParaRPr lang="en-GB" sz="2000" dirty="0">
              <a:solidFill>
                <a:srgbClr val="0193CF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rgbClr val="0193CF"/>
                </a:solidFill>
                <a:latin typeface="Calibri"/>
                <a:ea typeface="Calibri"/>
                <a:cs typeface="Calibri"/>
              </a:rPr>
              <a:t>I enjoy public speaking and sharing my opinions</a:t>
            </a:r>
          </a:p>
          <a:p>
            <a:pPr marL="342900" indent="-342900">
              <a:buFont typeface="Arial"/>
              <a:buChar char="•"/>
            </a:pPr>
            <a:endParaRPr lang="en-GB" sz="2000" dirty="0">
              <a:solidFill>
                <a:srgbClr val="0193CF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rgbClr val="0193CF"/>
                </a:solidFill>
                <a:latin typeface="Calibri"/>
                <a:ea typeface="Calibri"/>
                <a:cs typeface="Calibri"/>
              </a:rPr>
              <a:t>Me and my friends don’t think that young people are represented enough in politics</a:t>
            </a:r>
          </a:p>
        </p:txBody>
      </p:sp>
      <p:pic>
        <p:nvPicPr>
          <p:cNvPr id="9" name="Picture 8" descr="A child taking a selfie&#10;&#10;AI-generated content may be incorrect.">
            <a:extLst>
              <a:ext uri="{FF2B5EF4-FFF2-40B4-BE49-F238E27FC236}">
                <a16:creationId xmlns:a16="http://schemas.microsoft.com/office/drawing/2014/main" id="{02963493-152B-E9F6-3ACF-EF7947410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36962" y="6557735"/>
            <a:ext cx="4619103" cy="4619103"/>
          </a:xfrm>
          <a:prstGeom prst="ellipse">
            <a:avLst/>
          </a:prstGeom>
          <a:ln w="63500" cap="rnd">
            <a:solidFill>
              <a:srgbClr val="4472C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94117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1B189B-2BD8-6D01-F280-FE14A72C699A}"/>
              </a:ext>
            </a:extLst>
          </p:cNvPr>
          <p:cNvSpPr txBox="1"/>
          <p:nvPr/>
        </p:nvSpPr>
        <p:spPr>
          <a:xfrm>
            <a:off x="1631624" y="536471"/>
            <a:ext cx="1056224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800" dirty="0">
                <a:solidFill>
                  <a:srgbClr val="0193CF"/>
                </a:solidFill>
                <a:latin typeface="Broadway"/>
              </a:rPr>
              <a:t>Why people should vote for me</a:t>
            </a:r>
          </a:p>
        </p:txBody>
      </p:sp>
      <p:pic>
        <p:nvPicPr>
          <p:cNvPr id="4" name="Picture 3" descr="A child taking a selfie&#10;&#10;AI-generated content may be incorrect.">
            <a:extLst>
              <a:ext uri="{FF2B5EF4-FFF2-40B4-BE49-F238E27FC236}">
                <a16:creationId xmlns:a16="http://schemas.microsoft.com/office/drawing/2014/main" id="{C223316D-8D86-1B97-08CD-BAE90B8B8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90" y="1794335"/>
            <a:ext cx="4619103" cy="4619103"/>
          </a:xfrm>
          <a:prstGeom prst="ellipse">
            <a:avLst/>
          </a:prstGeom>
          <a:ln w="63500" cap="rnd">
            <a:solidFill>
              <a:srgbClr val="0193C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2BBA30-D767-D1EC-90C5-5BE7A48A2911}"/>
              </a:ext>
            </a:extLst>
          </p:cNvPr>
          <p:cNvSpPr txBox="1"/>
          <p:nvPr/>
        </p:nvSpPr>
        <p:spPr>
          <a:xfrm>
            <a:off x="6095769" y="1552940"/>
            <a:ext cx="5262264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rgbClr val="0193CF"/>
                </a:solidFill>
                <a:latin typeface="Calibri"/>
                <a:ea typeface="Calibri"/>
                <a:cs typeface="Calibri"/>
              </a:rPr>
              <a:t>I can speak confidently </a:t>
            </a:r>
            <a:endParaRPr lang="en-US" dirty="0"/>
          </a:p>
          <a:p>
            <a:pPr marL="342900" indent="-342900">
              <a:buFont typeface="Arial"/>
              <a:buChar char="•"/>
            </a:pPr>
            <a:endParaRPr lang="en-GB" sz="2000" dirty="0">
              <a:solidFill>
                <a:srgbClr val="0193CF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rgbClr val="0193CF"/>
                </a:solidFill>
                <a:latin typeface="Calibri"/>
                <a:ea typeface="Calibri"/>
                <a:cs typeface="Calibri"/>
              </a:rPr>
              <a:t>I have good communication skills</a:t>
            </a:r>
            <a:endParaRPr lang="en-GB">
              <a:solidFill>
                <a:srgbClr val="000000"/>
              </a:solidFill>
              <a:latin typeface="Aptos" panose="02110004020202020204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GB" sz="2000" dirty="0">
              <a:solidFill>
                <a:srgbClr val="0193CF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rgbClr val="0193CF"/>
                </a:solidFill>
                <a:latin typeface="Calibri"/>
                <a:ea typeface="Calibri"/>
                <a:cs typeface="Calibri"/>
              </a:rPr>
              <a:t>I will talk to young people in all year groups to see what they want</a:t>
            </a:r>
          </a:p>
          <a:p>
            <a:pPr marL="342900" indent="-342900">
              <a:buFont typeface="Arial"/>
              <a:buChar char="•"/>
            </a:pPr>
            <a:endParaRPr lang="en-GB" sz="2000" dirty="0">
              <a:solidFill>
                <a:srgbClr val="0193CF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rgbClr val="0193CF"/>
                </a:solidFill>
                <a:latin typeface="Calibri"/>
                <a:ea typeface="Calibri"/>
                <a:cs typeface="Calibri"/>
              </a:rPr>
              <a:t>I will try my best at everything I do</a:t>
            </a:r>
          </a:p>
          <a:p>
            <a:pPr marL="342900" indent="-342900">
              <a:buFont typeface="Arial"/>
              <a:buChar char="•"/>
            </a:pPr>
            <a:endParaRPr lang="en-GB" sz="2000" dirty="0">
              <a:solidFill>
                <a:srgbClr val="0193CF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rgbClr val="0193CF"/>
                </a:solidFill>
                <a:latin typeface="Calibri"/>
                <a:ea typeface="Calibri"/>
                <a:cs typeface="Calibri"/>
              </a:rPr>
              <a:t>I am reliable and responsible </a:t>
            </a:r>
          </a:p>
          <a:p>
            <a:pPr marL="342900" indent="-342900">
              <a:buFont typeface="Arial"/>
              <a:buChar char="•"/>
            </a:pPr>
            <a:endParaRPr lang="en-GB" sz="2000" dirty="0">
              <a:solidFill>
                <a:srgbClr val="0193CF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rgbClr val="0193CF"/>
                </a:solidFill>
                <a:latin typeface="Calibri"/>
                <a:ea typeface="Calibri"/>
                <a:cs typeface="Calibri"/>
              </a:rPr>
              <a:t>I am very passionate about helping young people</a:t>
            </a:r>
          </a:p>
          <a:p>
            <a:pPr marL="342900" indent="-342900">
              <a:buFont typeface="Arial"/>
              <a:buChar char="•"/>
            </a:pPr>
            <a:endParaRPr lang="en-GB" sz="2000" dirty="0">
              <a:solidFill>
                <a:srgbClr val="0193CF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000" dirty="0">
                <a:solidFill>
                  <a:srgbClr val="0193CF"/>
                </a:solidFill>
                <a:latin typeface="Calibri"/>
                <a:ea typeface="Calibri"/>
                <a:cs typeface="Calibri"/>
              </a:rPr>
              <a:t>I will treat everyone's ideas equally and take them on board.</a:t>
            </a:r>
          </a:p>
        </p:txBody>
      </p:sp>
    </p:spTree>
    <p:extLst>
      <p:ext uri="{BB962C8B-B14F-4D97-AF65-F5344CB8AC3E}">
        <p14:creationId xmlns:p14="http://schemas.microsoft.com/office/powerpoint/2010/main" val="2056640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MSYP Elect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223</cp:revision>
  <dcterms:created xsi:type="dcterms:W3CDTF">2026-09-27T16:03:05Z</dcterms:created>
  <dcterms:modified xsi:type="dcterms:W3CDTF">2026-09-27T16:56:39Z</dcterms:modified>
</cp:coreProperties>
</file>