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8"/>
  </p:notesMasterIdLst>
  <p:sldIdLst>
    <p:sldId id="256" r:id="rId5"/>
    <p:sldId id="257"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in mccracken" initials="cm" lastIdx="1" clrIdx="0">
    <p:extLst>
      <p:ext uri="{19B8F6BF-5375-455C-9EA6-DF929625EA0E}">
        <p15:presenceInfo xmlns:p15="http://schemas.microsoft.com/office/powerpoint/2012/main" userId="00578644f91565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DA3764-508D-48EC-A932-BB3D37A5F805}" v="5" dt="2021-08-28T17:34:28.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in mccracken" userId="00578644f91565b0" providerId="LiveId" clId="{B1DA3764-508D-48EC-A932-BB3D37A5F805}"/>
    <pc:docChg chg="undo custSel modSld sldOrd">
      <pc:chgData name="colin mccracken" userId="00578644f91565b0" providerId="LiveId" clId="{B1DA3764-508D-48EC-A932-BB3D37A5F805}" dt="2021-08-30T19:15:10.775" v="10069" actId="20577"/>
      <pc:docMkLst>
        <pc:docMk/>
      </pc:docMkLst>
      <pc:sldChg chg="modSp mod">
        <pc:chgData name="colin mccracken" userId="00578644f91565b0" providerId="LiveId" clId="{B1DA3764-508D-48EC-A932-BB3D37A5F805}" dt="2021-08-29T16:48:57.578" v="8799" actId="20577"/>
        <pc:sldMkLst>
          <pc:docMk/>
          <pc:sldMk cId="4054774501" sldId="256"/>
        </pc:sldMkLst>
        <pc:spChg chg="mod">
          <ac:chgData name="colin mccracken" userId="00578644f91565b0" providerId="LiveId" clId="{B1DA3764-508D-48EC-A932-BB3D37A5F805}" dt="2021-08-29T16:48:57.578" v="8799" actId="20577"/>
          <ac:spMkLst>
            <pc:docMk/>
            <pc:sldMk cId="4054774501" sldId="256"/>
            <ac:spMk id="2" creationId="{B68617FD-A3DD-4B1B-A618-8B7F44A2DD42}"/>
          </ac:spMkLst>
        </pc:spChg>
      </pc:sldChg>
      <pc:sldChg chg="modSp mod ord">
        <pc:chgData name="colin mccracken" userId="00578644f91565b0" providerId="LiveId" clId="{B1DA3764-508D-48EC-A932-BB3D37A5F805}" dt="2021-08-29T16:49:12.306" v="8810" actId="20577"/>
        <pc:sldMkLst>
          <pc:docMk/>
          <pc:sldMk cId="3171450875" sldId="257"/>
        </pc:sldMkLst>
        <pc:spChg chg="mod">
          <ac:chgData name="colin mccracken" userId="00578644f91565b0" providerId="LiveId" clId="{B1DA3764-508D-48EC-A932-BB3D37A5F805}" dt="2021-08-29T16:49:12.306" v="8810" actId="20577"/>
          <ac:spMkLst>
            <pc:docMk/>
            <pc:sldMk cId="3171450875" sldId="257"/>
            <ac:spMk id="2" creationId="{E9272F0E-1F23-4605-A360-8DD777B96560}"/>
          </ac:spMkLst>
        </pc:spChg>
        <pc:spChg chg="mod">
          <ac:chgData name="colin mccracken" userId="00578644f91565b0" providerId="LiveId" clId="{B1DA3764-508D-48EC-A932-BB3D37A5F805}" dt="2021-08-28T18:33:38.144" v="8747" actId="20577"/>
          <ac:spMkLst>
            <pc:docMk/>
            <pc:sldMk cId="3171450875" sldId="257"/>
            <ac:spMk id="6" creationId="{82033C5F-C016-456A-984E-2390ED162C5A}"/>
          </ac:spMkLst>
        </pc:spChg>
      </pc:sldChg>
      <pc:sldChg chg="addSp delSp modSp mod addCm delCm">
        <pc:chgData name="colin mccracken" userId="00578644f91565b0" providerId="LiveId" clId="{B1DA3764-508D-48EC-A932-BB3D37A5F805}" dt="2021-08-30T19:15:10.775" v="10069" actId="20577"/>
        <pc:sldMkLst>
          <pc:docMk/>
          <pc:sldMk cId="2047288269" sldId="258"/>
        </pc:sldMkLst>
        <pc:spChg chg="mod">
          <ac:chgData name="colin mccracken" userId="00578644f91565b0" providerId="LiveId" clId="{B1DA3764-508D-48EC-A932-BB3D37A5F805}" dt="2021-08-24T18:03:24.278" v="62" actId="20577"/>
          <ac:spMkLst>
            <pc:docMk/>
            <pc:sldMk cId="2047288269" sldId="258"/>
            <ac:spMk id="2" creationId="{D8F3C07D-4277-45DA-9A19-004EC12121E9}"/>
          </ac:spMkLst>
        </pc:spChg>
        <pc:spChg chg="del mod">
          <ac:chgData name="colin mccracken" userId="00578644f91565b0" providerId="LiveId" clId="{B1DA3764-508D-48EC-A932-BB3D37A5F805}" dt="2021-08-24T18:04:08.355" v="94" actId="21"/>
          <ac:spMkLst>
            <pc:docMk/>
            <pc:sldMk cId="2047288269" sldId="258"/>
            <ac:spMk id="3" creationId="{5E01EDCA-3BBF-4CFB-9983-00E715153FA6}"/>
          </ac:spMkLst>
        </pc:spChg>
        <pc:spChg chg="add mod">
          <ac:chgData name="colin mccracken" userId="00578644f91565b0" providerId="LiveId" clId="{B1DA3764-508D-48EC-A932-BB3D37A5F805}" dt="2021-08-28T17:32:43.757" v="6346" actId="20577"/>
          <ac:spMkLst>
            <pc:docMk/>
            <pc:sldMk cId="2047288269" sldId="258"/>
            <ac:spMk id="3" creationId="{6AE14C93-0F3A-4D2C-B6C6-30EB6B122D53}"/>
          </ac:spMkLst>
        </pc:spChg>
        <pc:spChg chg="add del mod">
          <ac:chgData name="colin mccracken" userId="00578644f91565b0" providerId="LiveId" clId="{B1DA3764-508D-48EC-A932-BB3D37A5F805}" dt="2021-08-24T19:11:29.112" v="97"/>
          <ac:spMkLst>
            <pc:docMk/>
            <pc:sldMk cId="2047288269" sldId="258"/>
            <ac:spMk id="4" creationId="{9C2277C1-FC0F-4CDD-A128-F88627FEB0F7}"/>
          </ac:spMkLst>
        </pc:spChg>
        <pc:spChg chg="add mod">
          <ac:chgData name="colin mccracken" userId="00578644f91565b0" providerId="LiveId" clId="{B1DA3764-508D-48EC-A932-BB3D37A5F805}" dt="2021-08-30T19:15:10.775" v="10069" actId="20577"/>
          <ac:spMkLst>
            <pc:docMk/>
            <pc:sldMk cId="2047288269" sldId="258"/>
            <ac:spMk id="4" creationId="{FE65EB09-FBEB-445D-BA80-DE4479B82304}"/>
          </ac:spMkLst>
        </pc:spChg>
        <pc:spChg chg="add mod">
          <ac:chgData name="colin mccracken" userId="00578644f91565b0" providerId="LiveId" clId="{B1DA3764-508D-48EC-A932-BB3D37A5F805}" dt="2021-08-29T18:24:33.290" v="9879" actId="20577"/>
          <ac:spMkLst>
            <pc:docMk/>
            <pc:sldMk cId="2047288269" sldId="258"/>
            <ac:spMk id="5" creationId="{FCE9EE51-463C-4841-8983-10754FD476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AE3C21-C3CB-4B8D-9033-56C1B3CE75FA}" type="datetimeFigureOut">
              <a:rPr lang="en-US" smtClean="0"/>
              <a:t>8/29/2021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32C3C-A191-48C2-A7E8-9C96AF841A7A}" type="slidenum">
              <a:rPr lang="en-US" smtClean="0"/>
              <a:t>‹#›</a:t>
            </a:fld>
            <a:endParaRPr lang="en-US" dirty="0"/>
          </a:p>
        </p:txBody>
      </p:sp>
    </p:spTree>
    <p:extLst>
      <p:ext uri="{BB962C8B-B14F-4D97-AF65-F5344CB8AC3E}">
        <p14:creationId xmlns:p14="http://schemas.microsoft.com/office/powerpoint/2010/main" val="1856394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EE9517-8E69-4FF1-9294-E1E54A394BAE}" type="datetime1">
              <a:rPr lang="en-US" smtClean="0"/>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2DEFFE-95A2-43FF-99D5-6E7D22FB0B88}" type="datetime1">
              <a:rPr lang="en-US" smtClean="0"/>
              <a:t>8/29/2021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B028F6ED-3CC4-4AFC-845E-EA395F55A80F}" type="datetime1">
              <a:rPr lang="en-US" smtClean="0"/>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2E898A29-D8FB-46E0-94ED-76B45654629F}" type="datetime1">
              <a:rPr lang="en-US" smtClean="0"/>
              <a:t>8/29/2021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8BF942-E3E4-447D-BFAE-5B5B25F76F4C}" type="datetime1">
              <a:rPr lang="en-US" smtClean="0"/>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4C4CE-C594-4506-B364-99EFEEFBB023}" type="datetime1">
              <a:rPr lang="en-US" smtClean="0"/>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A8E48-174D-4FEB-9E49-805E25B6E4DE}" type="datetime1">
              <a:rPr lang="en-US" smtClean="0"/>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78E718-7869-4C6F-963F-37646651C408}" type="datetime1">
              <a:rPr lang="en-US" smtClean="0"/>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C8F81-CFCC-4380-95A1-3EA40326D83F}" type="datetime1">
              <a:rPr lang="en-US" smtClean="0"/>
              <a:t>8/29/2021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F3D059-B916-4F7C-A4ED-4054F320AB5E}" type="datetime1">
              <a:rPr lang="en-US" smtClean="0"/>
              <a:t>8/29/2021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DC09DA-8BB6-47A9-8041-F86B534ABC44}" type="datetime1">
              <a:rPr lang="en-US" smtClean="0"/>
              <a:t>8/29/2021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ED52A-4DB9-477E-8FA6-EFA1723225C0}" type="datetime1">
              <a:rPr lang="en-US" smtClean="0"/>
              <a:t>8/29/2021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95BC2-041D-4BFD-90E5-0281AA95C4F8}" type="datetime1">
              <a:rPr lang="en-US" smtClean="0"/>
              <a:t>8/29/2021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99882C83-E2E7-4E14-8989-44350B9DDE3D}" type="datetime1">
              <a:rPr lang="en-US" smtClean="0"/>
              <a:t>8/29/2021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6F7BD38-A805-4B2C-9BDF-D56E94387879}" type="datetime1">
              <a:rPr lang="en-US" smtClean="0"/>
              <a:t>8/29/2021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2839A1C-34CB-4C3C-8531-CA67525FD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4" name="Freeform: Shape 23">
            <a:extLst>
              <a:ext uri="{FF2B5EF4-FFF2-40B4-BE49-F238E27FC236}">
                <a16:creationId xmlns:a16="http://schemas.microsoft.com/office/drawing/2014/main" id="{FAC94EAF-F7F7-4727-AE69-A7036B4A5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F0FC7E44-4828-47E6-A083-C1E389988E20}"/>
              </a:ext>
            </a:extLst>
          </p:cNvPr>
          <p:cNvSpPr>
            <a:spLocks noGrp="1"/>
          </p:cNvSpPr>
          <p:nvPr>
            <p:ph type="subTitle" idx="1"/>
          </p:nvPr>
        </p:nvSpPr>
        <p:spPr>
          <a:xfrm>
            <a:off x="643466" y="2281574"/>
            <a:ext cx="3994015" cy="2294852"/>
          </a:xfrm>
          <a:effectLst/>
        </p:spPr>
        <p:txBody>
          <a:bodyPr anchor="ctr">
            <a:normAutofit/>
          </a:bodyPr>
          <a:lstStyle/>
          <a:p>
            <a:pPr algn="ctr"/>
            <a:r>
              <a:rPr lang="en-US" sz="2800" dirty="0"/>
              <a:t>Alex McCracken</a:t>
            </a:r>
          </a:p>
        </p:txBody>
      </p:sp>
      <p:sp>
        <p:nvSpPr>
          <p:cNvPr id="2" name="Title 1">
            <a:extLst>
              <a:ext uri="{FF2B5EF4-FFF2-40B4-BE49-F238E27FC236}">
                <a16:creationId xmlns:a16="http://schemas.microsoft.com/office/drawing/2014/main" id="{B68617FD-A3DD-4B1B-A618-8B7F44A2DD42}"/>
              </a:ext>
            </a:extLst>
          </p:cNvPr>
          <p:cNvSpPr>
            <a:spLocks noGrp="1"/>
          </p:cNvSpPr>
          <p:nvPr>
            <p:ph type="ctrTitle"/>
          </p:nvPr>
        </p:nvSpPr>
        <p:spPr>
          <a:xfrm>
            <a:off x="6095999" y="1032918"/>
            <a:ext cx="5452533" cy="4792165"/>
          </a:xfrm>
          <a:effectLst/>
        </p:spPr>
        <p:txBody>
          <a:bodyPr anchor="ctr">
            <a:normAutofit/>
          </a:bodyPr>
          <a:lstStyle/>
          <a:p>
            <a:pPr algn="ctr"/>
            <a:r>
              <a:rPr lang="en-US" dirty="0"/>
              <a:t>More About Me and the Issues I Stand For</a:t>
            </a:r>
          </a:p>
        </p:txBody>
      </p:sp>
    </p:spTree>
    <p:extLst>
      <p:ext uri="{BB962C8B-B14F-4D97-AF65-F5344CB8AC3E}">
        <p14:creationId xmlns:p14="http://schemas.microsoft.com/office/powerpoint/2010/main" val="405477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72F0E-1F23-4605-A360-8DD777B96560}"/>
              </a:ext>
            </a:extLst>
          </p:cNvPr>
          <p:cNvSpPr>
            <a:spLocks noGrp="1"/>
          </p:cNvSpPr>
          <p:nvPr>
            <p:ph type="title"/>
          </p:nvPr>
        </p:nvSpPr>
        <p:spPr>
          <a:xfrm>
            <a:off x="810000" y="447188"/>
            <a:ext cx="10571998" cy="970450"/>
          </a:xfrm>
        </p:spPr>
        <p:txBody>
          <a:bodyPr>
            <a:normAutofit/>
          </a:bodyPr>
          <a:lstStyle/>
          <a:p>
            <a:r>
              <a:rPr lang="en-US" dirty="0"/>
              <a:t>More about me</a:t>
            </a:r>
          </a:p>
        </p:txBody>
      </p:sp>
      <p:sp>
        <p:nvSpPr>
          <p:cNvPr id="6" name="TextBox 5">
            <a:extLst>
              <a:ext uri="{FF2B5EF4-FFF2-40B4-BE49-F238E27FC236}">
                <a16:creationId xmlns:a16="http://schemas.microsoft.com/office/drawing/2014/main" id="{82033C5F-C016-456A-984E-2390ED162C5A}"/>
              </a:ext>
            </a:extLst>
          </p:cNvPr>
          <p:cNvSpPr txBox="1"/>
          <p:nvPr/>
        </p:nvSpPr>
        <p:spPr>
          <a:xfrm>
            <a:off x="410816" y="2239617"/>
            <a:ext cx="10971181" cy="4062651"/>
          </a:xfrm>
          <a:prstGeom prst="rect">
            <a:avLst/>
          </a:prstGeom>
          <a:noFill/>
        </p:spPr>
        <p:txBody>
          <a:bodyPr wrap="square" rtlCol="0">
            <a:spAutoFit/>
          </a:bodyPr>
          <a:lstStyle/>
          <a:p>
            <a:r>
              <a:rPr lang="en-GB" sz="2000" dirty="0"/>
              <a:t>For anyone who’s bothered to click on this PowerPoint, thank you for doing so! </a:t>
            </a:r>
          </a:p>
          <a:p>
            <a:r>
              <a:rPr lang="en-GB" sz="2000" dirty="0"/>
              <a:t>I thought I might share a few things abut myself so that you might know a bit more about who you’re voting for:</a:t>
            </a:r>
          </a:p>
          <a:p>
            <a:endParaRPr lang="en-GB" dirty="0"/>
          </a:p>
          <a:p>
            <a:pPr marL="285750" indent="-285750">
              <a:buFont typeface="Arial" panose="020B0604020202020204" pitchFamily="34" charset="0"/>
              <a:buChar char="•"/>
            </a:pPr>
            <a:r>
              <a:rPr lang="en-GB" dirty="0"/>
              <a:t>I was born on November 28</a:t>
            </a:r>
            <a:r>
              <a:rPr lang="en-GB" baseline="30000" dirty="0"/>
              <a:t>th</a:t>
            </a:r>
            <a:r>
              <a:rPr lang="en-GB" dirty="0"/>
              <a:t> 2006 in Paisley.</a:t>
            </a:r>
          </a:p>
          <a:p>
            <a:pPr marL="285750" indent="-285750">
              <a:buFont typeface="Arial" panose="020B0604020202020204" pitchFamily="34" charset="0"/>
              <a:buChar char="•"/>
            </a:pPr>
            <a:r>
              <a:rPr lang="en-GB" dirty="0"/>
              <a:t>I’m half-Scottish, half-Bulgarian.</a:t>
            </a:r>
          </a:p>
          <a:p>
            <a:pPr marL="285750" indent="-285750">
              <a:buFont typeface="Arial" panose="020B0604020202020204" pitchFamily="34" charset="0"/>
              <a:buChar char="•"/>
            </a:pPr>
            <a:r>
              <a:rPr lang="en-GB" dirty="0"/>
              <a:t>I’m fluent in both languages and I’m also currently studying Spanish in school.</a:t>
            </a:r>
          </a:p>
          <a:p>
            <a:pPr marL="285750" indent="-285750">
              <a:buFont typeface="Arial" panose="020B0604020202020204" pitchFamily="34" charset="0"/>
              <a:buChar char="•"/>
            </a:pPr>
            <a:r>
              <a:rPr lang="en-GB" dirty="0"/>
              <a:t>I’d like to be able to Study Law at University and go on to work in criminal law.</a:t>
            </a:r>
          </a:p>
          <a:p>
            <a:pPr marL="285750" indent="-285750">
              <a:buFont typeface="Arial" panose="020B0604020202020204" pitchFamily="34" charset="0"/>
              <a:buChar char="•"/>
            </a:pPr>
            <a:r>
              <a:rPr lang="en-GB" dirty="0"/>
              <a:t>My favourite TV Show is Brooklyn Nine-Nine.</a:t>
            </a:r>
          </a:p>
          <a:p>
            <a:pPr marL="285750" indent="-285750">
              <a:buFont typeface="Arial" panose="020B0604020202020204" pitchFamily="34" charset="0"/>
              <a:buChar char="•"/>
            </a:pPr>
            <a:r>
              <a:rPr lang="en-GB" dirty="0"/>
              <a:t>I currently attend the 2</a:t>
            </a:r>
            <a:r>
              <a:rPr lang="en-GB" baseline="30000" dirty="0"/>
              <a:t>nd</a:t>
            </a:r>
            <a:r>
              <a:rPr lang="en-GB" dirty="0"/>
              <a:t> Paisley Abbey Scout Group (Or Explorers).</a:t>
            </a:r>
          </a:p>
          <a:p>
            <a:pPr marL="285750" indent="-285750">
              <a:buFont typeface="Arial" panose="020B0604020202020204" pitchFamily="34" charset="0"/>
              <a:buChar char="•"/>
            </a:pPr>
            <a:r>
              <a:rPr lang="en-GB" dirty="0"/>
              <a:t>I enjoy hiking, but I also like staying inside and playing online games or binge watch on Netflix.</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r>
              <a:rPr lang="en-GB" dirty="0"/>
              <a:t>*policies on the next page</a:t>
            </a:r>
          </a:p>
        </p:txBody>
      </p:sp>
    </p:spTree>
    <p:extLst>
      <p:ext uri="{BB962C8B-B14F-4D97-AF65-F5344CB8AC3E}">
        <p14:creationId xmlns:p14="http://schemas.microsoft.com/office/powerpoint/2010/main" val="317145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3C07D-4277-45DA-9A19-004EC12121E9}"/>
              </a:ext>
            </a:extLst>
          </p:cNvPr>
          <p:cNvSpPr>
            <a:spLocks noGrp="1"/>
          </p:cNvSpPr>
          <p:nvPr>
            <p:ph type="title"/>
          </p:nvPr>
        </p:nvSpPr>
        <p:spPr/>
        <p:txBody>
          <a:bodyPr/>
          <a:lstStyle/>
          <a:p>
            <a:r>
              <a:rPr lang="en-GB" dirty="0"/>
              <a:t>My Policies </a:t>
            </a:r>
          </a:p>
        </p:txBody>
      </p:sp>
      <p:sp>
        <p:nvSpPr>
          <p:cNvPr id="5" name="TextBox 4">
            <a:extLst>
              <a:ext uri="{FF2B5EF4-FFF2-40B4-BE49-F238E27FC236}">
                <a16:creationId xmlns:a16="http://schemas.microsoft.com/office/drawing/2014/main" id="{FCE9EE51-463C-4841-8983-10754FD4766F}"/>
              </a:ext>
            </a:extLst>
          </p:cNvPr>
          <p:cNvSpPr txBox="1"/>
          <p:nvPr/>
        </p:nvSpPr>
        <p:spPr>
          <a:xfrm>
            <a:off x="172280" y="2146852"/>
            <a:ext cx="3525078" cy="4508927"/>
          </a:xfrm>
          <a:prstGeom prst="rect">
            <a:avLst/>
          </a:prstGeom>
          <a:noFill/>
        </p:spPr>
        <p:txBody>
          <a:bodyPr wrap="square" rtlCol="0">
            <a:spAutoFit/>
          </a:bodyPr>
          <a:lstStyle/>
          <a:p>
            <a:r>
              <a:rPr lang="en-GB" sz="1400" u="sng" dirty="0"/>
              <a:t>Abolishing Youth Wages</a:t>
            </a:r>
          </a:p>
          <a:p>
            <a:r>
              <a:rPr lang="en-GB" sz="1300" dirty="0"/>
              <a:t>I believe that the minimum wage for those from 16 to 23 should be equal to that of the adult National Living Wage.</a:t>
            </a:r>
          </a:p>
          <a:p>
            <a:endParaRPr lang="en-GB" sz="1300" dirty="0"/>
          </a:p>
          <a:p>
            <a:r>
              <a:rPr lang="en-GB" sz="1300" dirty="0"/>
              <a:t>Its disgusting to see that employers are able to get away with paying young people miniscule salaries. The majority of teenagers work in retail and hospitality sectors where minimal training is required, where we carry out the same functions as an adult and yet when we ask for a higher pay we are told “you’re too inexperienced” or “you’re too much of a hassle”. Employers use teenage stereotypes as an excuse to pay us less. If an employer decided to pay a 70 year old woman half the minimum wage because she was “too old” they would be called out as an Ageist and be taken to court. So why isn’t this blatant form of Ageism being addressed?</a:t>
            </a:r>
          </a:p>
        </p:txBody>
      </p:sp>
      <p:sp>
        <p:nvSpPr>
          <p:cNvPr id="3" name="TextBox 2">
            <a:extLst>
              <a:ext uri="{FF2B5EF4-FFF2-40B4-BE49-F238E27FC236}">
                <a16:creationId xmlns:a16="http://schemas.microsoft.com/office/drawing/2014/main" id="{6AE14C93-0F3A-4D2C-B6C6-30EB6B122D53}"/>
              </a:ext>
            </a:extLst>
          </p:cNvPr>
          <p:cNvSpPr txBox="1"/>
          <p:nvPr/>
        </p:nvSpPr>
        <p:spPr>
          <a:xfrm>
            <a:off x="3856384" y="2146852"/>
            <a:ext cx="3776868" cy="4401205"/>
          </a:xfrm>
          <a:prstGeom prst="rect">
            <a:avLst/>
          </a:prstGeom>
          <a:noFill/>
        </p:spPr>
        <p:txBody>
          <a:bodyPr wrap="square" rtlCol="0">
            <a:spAutoFit/>
          </a:bodyPr>
          <a:lstStyle/>
          <a:p>
            <a:r>
              <a:rPr lang="en-GB" sz="1400" u="sng" dirty="0"/>
              <a:t>Mandatory Mental Health Training</a:t>
            </a:r>
          </a:p>
          <a:p>
            <a:r>
              <a:rPr lang="en-GB" sz="1400" dirty="0"/>
              <a:t>In the aftermath of the covid pandemic it is more important than ever that we support those affected by mental health problems by making it mandatory that teachers and health care staff are given training on how to address mental health concerns with pupils.</a:t>
            </a:r>
          </a:p>
          <a:p>
            <a:endParaRPr lang="en-GB" sz="1400" dirty="0"/>
          </a:p>
          <a:p>
            <a:r>
              <a:rPr lang="en-GB" sz="1400" dirty="0"/>
              <a:t>Only 13% of Scotland’s teachers have received mental health first aid training, which at a time where 20% of teenagers may experience a mental health problem in any given year, doesn’t sound terribly reassuring. </a:t>
            </a:r>
          </a:p>
          <a:p>
            <a:endParaRPr lang="en-GB" sz="1400" dirty="0"/>
          </a:p>
          <a:p>
            <a:r>
              <a:rPr lang="en-GB" sz="1400" dirty="0"/>
              <a:t>92% of teaching staff support mental health training to be embedded in the teacher training curriculum, so what’s stopping the government?</a:t>
            </a:r>
          </a:p>
        </p:txBody>
      </p:sp>
      <p:sp>
        <p:nvSpPr>
          <p:cNvPr id="4" name="TextBox 3">
            <a:extLst>
              <a:ext uri="{FF2B5EF4-FFF2-40B4-BE49-F238E27FC236}">
                <a16:creationId xmlns:a16="http://schemas.microsoft.com/office/drawing/2014/main" id="{FE65EB09-FBEB-445D-BA80-DE4479B82304}"/>
              </a:ext>
            </a:extLst>
          </p:cNvPr>
          <p:cNvSpPr txBox="1"/>
          <p:nvPr/>
        </p:nvSpPr>
        <p:spPr>
          <a:xfrm>
            <a:off x="7792278" y="2146852"/>
            <a:ext cx="4094921" cy="5047536"/>
          </a:xfrm>
          <a:prstGeom prst="rect">
            <a:avLst/>
          </a:prstGeom>
          <a:noFill/>
        </p:spPr>
        <p:txBody>
          <a:bodyPr wrap="square" rtlCol="0">
            <a:spAutoFit/>
          </a:bodyPr>
          <a:lstStyle/>
          <a:p>
            <a:r>
              <a:rPr lang="en-GB" sz="1400" u="sng" dirty="0"/>
              <a:t>Preventing LGBT Bullying in Schools</a:t>
            </a:r>
          </a:p>
          <a:p>
            <a:r>
              <a:rPr lang="en-GB" sz="1400" dirty="0"/>
              <a:t>In the Scottish youth parliament’s most recent manifesto they asked young people if there should be a dedicated fund for initiatives to educate, prevent and address LGBT bullying in schools. </a:t>
            </a:r>
          </a:p>
          <a:p>
            <a:endParaRPr lang="en-GB" sz="1400" dirty="0"/>
          </a:p>
          <a:p>
            <a:r>
              <a:rPr lang="en-GB" sz="1400" dirty="0"/>
              <a:t>73.8% of respondents agreed, so its safe to say that young people support are for greater reform to deal with LGBT bullying. It’s depressing to see that in this day and age people are being targeted for just being human.</a:t>
            </a:r>
          </a:p>
          <a:p>
            <a:endParaRPr lang="en-GB" sz="1400" u="sng" dirty="0"/>
          </a:p>
          <a:p>
            <a:r>
              <a:rPr lang="en-GB" sz="1400" u="sng" dirty="0"/>
              <a:t>Widening Young Scot Card Discounts</a:t>
            </a:r>
          </a:p>
          <a:p>
            <a:r>
              <a:rPr lang="en-GB" sz="1400" dirty="0"/>
              <a:t>There are already a range of discounts available with a Young Scot card but there should be an expansion on what is currently offered, specifically in gyms and leisure centres, sporting equipment, books, cultural events and online learning courses to allow young people to participate in more beneficial activities.</a:t>
            </a:r>
          </a:p>
        </p:txBody>
      </p:sp>
    </p:spTree>
    <p:extLst>
      <p:ext uri="{BB962C8B-B14F-4D97-AF65-F5344CB8AC3E}">
        <p14:creationId xmlns:p14="http://schemas.microsoft.com/office/powerpoint/2010/main" val="2047288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0F051B7F-F45F-4FBB-974B-85B568B21B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F4A21B-80B9-40F1-8308-E0B7F0FE0B09}">
  <ds:schemaRefs>
    <ds:schemaRef ds:uri="http://schemas.microsoft.com/sharepoint/v3/contenttype/forms"/>
  </ds:schemaRefs>
</ds:datastoreItem>
</file>

<file path=customXml/itemProps3.xml><?xml version="1.0" encoding="utf-8"?>
<ds:datastoreItem xmlns:ds="http://schemas.openxmlformats.org/officeDocument/2006/customXml" ds:itemID="{F3E96646-423E-4354-94C2-1A28227BF07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Quotable design</Template>
  <TotalTime>4826</TotalTime>
  <Words>559</Words>
  <Application>Microsoft Office PowerPoint</Application>
  <PresentationFormat>Widescreen</PresentationFormat>
  <Paragraphs>34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Wingdings 2</vt:lpstr>
      <vt:lpstr>Quotable</vt:lpstr>
      <vt:lpstr>More About Me and the Issues I Stand For</vt:lpstr>
      <vt:lpstr>More about me</vt:lpstr>
      <vt:lpstr>My Policies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me</dc:title>
  <dc:creator>colin mccracken</dc:creator>
  <cp:lastModifiedBy>colin mccracken</cp:lastModifiedBy>
  <cp:revision>1</cp:revision>
  <dcterms:created xsi:type="dcterms:W3CDTF">2021-08-23T19:31:46Z</dcterms:created>
  <dcterms:modified xsi:type="dcterms:W3CDTF">2021-08-30T19:15:39Z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