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League Spartan" charset="1" panose="00000800000000000000"/>
      <p:regular r:id="rId9"/>
    </p:embeddedFont>
    <p:embeddedFont>
      <p:font typeface="Perandory SemiCondensed" charset="1" panose="00000000000000000000"/>
      <p:regular r:id="rId10"/>
    </p:embeddedFont>
    <p:embeddedFont>
      <p:font typeface="Shelley Script" charset="1" panose="03020602040907060202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15.png" Type="http://schemas.openxmlformats.org/officeDocument/2006/relationships/image"/><Relationship Id="rId12" Target="../media/image16.svg" Type="http://schemas.openxmlformats.org/officeDocument/2006/relationships/image"/><Relationship Id="rId13" Target="../media/image17.png" Type="http://schemas.openxmlformats.org/officeDocument/2006/relationships/image"/><Relationship Id="rId14" Target="../media/image18.png" Type="http://schemas.openxmlformats.org/officeDocument/2006/relationships/image"/><Relationship Id="rId15" Target="../media/image19.svg" Type="http://schemas.openxmlformats.org/officeDocument/2006/relationships/image"/><Relationship Id="rId16" Target="../media/image20.png" Type="http://schemas.openxmlformats.org/officeDocument/2006/relationships/image"/><Relationship Id="rId17" Target="../media/image21.svg" Type="http://schemas.openxmlformats.org/officeDocument/2006/relationships/image"/><Relationship Id="rId18" Target="../media/image22.png" Type="http://schemas.openxmlformats.org/officeDocument/2006/relationships/image"/><Relationship Id="rId19" Target="../media/image23.svg" Type="http://schemas.openxmlformats.org/officeDocument/2006/relationships/image"/><Relationship Id="rId2" Target="../media/image1.jpeg" Type="http://schemas.openxmlformats.org/officeDocument/2006/relationships/image"/><Relationship Id="rId20" Target="../media/image24.png" Type="http://schemas.openxmlformats.org/officeDocument/2006/relationships/image"/><Relationship Id="rId21" Target="../media/image25.png" Type="http://schemas.openxmlformats.org/officeDocument/2006/relationships/image"/><Relationship Id="rId22" Target="../media/image26.svg" Type="http://schemas.openxmlformats.org/officeDocument/2006/relationships/image"/><Relationship Id="rId23" Target="../media/image27.png" Type="http://schemas.openxmlformats.org/officeDocument/2006/relationships/image"/><Relationship Id="rId24" Target="../media/image28.svg" Type="http://schemas.openxmlformats.org/officeDocument/2006/relationships/image"/><Relationship Id="rId25" Target="../media/image29.png" Type="http://schemas.openxmlformats.org/officeDocument/2006/relationships/image"/><Relationship Id="rId26" Target="../media/image30.svg" Type="http://schemas.openxmlformats.org/officeDocument/2006/relationships/image"/><Relationship Id="rId3" Target="../media/image3.png" Type="http://schemas.openxmlformats.org/officeDocument/2006/relationships/image"/><Relationship Id="rId4" Target="../media/image10.png" Type="http://schemas.openxmlformats.org/officeDocument/2006/relationships/image"/><Relationship Id="rId5" Target="../media/image2.png" Type="http://schemas.openxmlformats.org/officeDocument/2006/relationships/image"/><Relationship Id="rId6" Target="../media/image11.png" Type="http://schemas.openxmlformats.org/officeDocument/2006/relationships/image"/><Relationship Id="rId7" Target="../media/image12.jpeg" Type="http://schemas.openxmlformats.org/officeDocument/2006/relationships/image"/><Relationship Id="rId8" Target="../media/image1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37.png" Type="http://schemas.openxmlformats.org/officeDocument/2006/relationships/image"/><Relationship Id="rId12" Target="../media/image38.png" Type="http://schemas.openxmlformats.org/officeDocument/2006/relationships/image"/><Relationship Id="rId13" Target="../media/image39.svg" Type="http://schemas.openxmlformats.org/officeDocument/2006/relationships/image"/><Relationship Id="rId14" Target="../media/image40.jpeg" Type="http://schemas.openxmlformats.org/officeDocument/2006/relationships/image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Relationship Id="rId7" Target="../media/image7.pn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4812">
            <a:off x="11490247" y="-1913797"/>
            <a:ext cx="9250982" cy="3827594"/>
          </a:xfrm>
          <a:custGeom>
            <a:avLst/>
            <a:gdLst/>
            <a:ahLst/>
            <a:cxnLst/>
            <a:rect r="r" b="b" t="t" l="l"/>
            <a:pathLst>
              <a:path h="3827594" w="9250982">
                <a:moveTo>
                  <a:pt x="0" y="0"/>
                </a:moveTo>
                <a:lnTo>
                  <a:pt x="9250982" y="0"/>
                </a:lnTo>
                <a:lnTo>
                  <a:pt x="9250982" y="3827594"/>
                </a:lnTo>
                <a:lnTo>
                  <a:pt x="0" y="3827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4812">
            <a:off x="-2999016" y="8488767"/>
            <a:ext cx="9250982" cy="3827594"/>
          </a:xfrm>
          <a:custGeom>
            <a:avLst/>
            <a:gdLst/>
            <a:ahLst/>
            <a:cxnLst/>
            <a:rect r="r" b="b" t="t" l="l"/>
            <a:pathLst>
              <a:path h="3827594" w="9250982">
                <a:moveTo>
                  <a:pt x="0" y="0"/>
                </a:moveTo>
                <a:lnTo>
                  <a:pt x="9250982" y="0"/>
                </a:lnTo>
                <a:lnTo>
                  <a:pt x="9250982" y="3827594"/>
                </a:lnTo>
                <a:lnTo>
                  <a:pt x="0" y="3827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68573" y="6392765"/>
            <a:ext cx="11077420" cy="8229600"/>
          </a:xfrm>
          <a:custGeom>
            <a:avLst/>
            <a:gdLst/>
            <a:ahLst/>
            <a:cxnLst/>
            <a:rect r="r" b="b" t="t" l="l"/>
            <a:pathLst>
              <a:path h="8229600" w="11077420">
                <a:moveTo>
                  <a:pt x="0" y="0"/>
                </a:moveTo>
                <a:lnTo>
                  <a:pt x="11077420" y="0"/>
                </a:lnTo>
                <a:lnTo>
                  <a:pt x="11077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8905158" y="-4321161"/>
            <a:ext cx="11077420" cy="8229600"/>
          </a:xfrm>
          <a:custGeom>
            <a:avLst/>
            <a:gdLst/>
            <a:ahLst/>
            <a:cxnLst/>
            <a:rect r="r" b="b" t="t" l="l"/>
            <a:pathLst>
              <a:path h="8229600" w="11077420">
                <a:moveTo>
                  <a:pt x="0" y="0"/>
                </a:moveTo>
                <a:lnTo>
                  <a:pt x="11077420" y="0"/>
                </a:lnTo>
                <a:lnTo>
                  <a:pt x="11077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6644">
            <a:off x="3953478" y="-2822432"/>
            <a:ext cx="10381043" cy="17518145"/>
          </a:xfrm>
          <a:custGeom>
            <a:avLst/>
            <a:gdLst/>
            <a:ahLst/>
            <a:cxnLst/>
            <a:rect r="r" b="b" t="t" l="l"/>
            <a:pathLst>
              <a:path h="17518145" w="10381043">
                <a:moveTo>
                  <a:pt x="0" y="0"/>
                </a:moveTo>
                <a:lnTo>
                  <a:pt x="10381044" y="0"/>
                </a:lnTo>
                <a:lnTo>
                  <a:pt x="10381044" y="17518145"/>
                </a:lnTo>
                <a:lnTo>
                  <a:pt x="0" y="175181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4618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12475">
            <a:off x="-218475" y="-352429"/>
            <a:ext cx="18939015" cy="10859625"/>
          </a:xfrm>
          <a:custGeom>
            <a:avLst/>
            <a:gdLst/>
            <a:ahLst/>
            <a:cxnLst/>
            <a:rect r="r" b="b" t="t" l="l"/>
            <a:pathLst>
              <a:path h="10859625" w="18939015">
                <a:moveTo>
                  <a:pt x="0" y="0"/>
                </a:moveTo>
                <a:lnTo>
                  <a:pt x="18939015" y="0"/>
                </a:lnTo>
                <a:lnTo>
                  <a:pt x="18939015" y="10859626"/>
                </a:lnTo>
                <a:lnTo>
                  <a:pt x="0" y="108596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71" b="-63417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42492">
            <a:off x="589257" y="562371"/>
            <a:ext cx="1472927" cy="1810049"/>
          </a:xfrm>
          <a:custGeom>
            <a:avLst/>
            <a:gdLst/>
            <a:ahLst/>
            <a:cxnLst/>
            <a:rect r="r" b="b" t="t" l="l"/>
            <a:pathLst>
              <a:path h="1810049" w="1472927">
                <a:moveTo>
                  <a:pt x="0" y="0"/>
                </a:moveTo>
                <a:lnTo>
                  <a:pt x="1472928" y="0"/>
                </a:lnTo>
                <a:lnTo>
                  <a:pt x="1472928" y="1810049"/>
                </a:lnTo>
                <a:lnTo>
                  <a:pt x="0" y="18100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04271" y="8888688"/>
            <a:ext cx="16917988" cy="1019111"/>
            <a:chOff x="0" y="0"/>
            <a:chExt cx="4455766" cy="26840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455766" cy="268408"/>
            </a:xfrm>
            <a:custGeom>
              <a:avLst/>
              <a:gdLst/>
              <a:ahLst/>
              <a:cxnLst/>
              <a:rect r="r" b="b" t="t" l="l"/>
              <a:pathLst>
                <a:path h="268408" w="4455766">
                  <a:moveTo>
                    <a:pt x="29745" y="0"/>
                  </a:moveTo>
                  <a:lnTo>
                    <a:pt x="4426021" y="0"/>
                  </a:lnTo>
                  <a:cubicBezTo>
                    <a:pt x="4442449" y="0"/>
                    <a:pt x="4455766" y="13317"/>
                    <a:pt x="4455766" y="29745"/>
                  </a:cubicBezTo>
                  <a:lnTo>
                    <a:pt x="4455766" y="238663"/>
                  </a:lnTo>
                  <a:cubicBezTo>
                    <a:pt x="4455766" y="255090"/>
                    <a:pt x="4442449" y="268408"/>
                    <a:pt x="4426021" y="268408"/>
                  </a:cubicBezTo>
                  <a:lnTo>
                    <a:pt x="29745" y="268408"/>
                  </a:lnTo>
                  <a:cubicBezTo>
                    <a:pt x="13317" y="268408"/>
                    <a:pt x="0" y="255090"/>
                    <a:pt x="0" y="238663"/>
                  </a:cubicBezTo>
                  <a:lnTo>
                    <a:pt x="0" y="29745"/>
                  </a:lnTo>
                  <a:cubicBezTo>
                    <a:pt x="0" y="13317"/>
                    <a:pt x="13317" y="0"/>
                    <a:pt x="2974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4455766" cy="296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Any questions or requests please feel free to contact me </a:t>
              </a:r>
            </a:p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TIKTOK: nathi_for_msyp             INSTAGRAM: nathi_for_msyp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44197" y="9057104"/>
            <a:ext cx="682278" cy="682278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98425"/>
              <a:ext cx="558800" cy="587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700054" y="9057104"/>
            <a:ext cx="682278" cy="682278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98425"/>
              <a:ext cx="558800" cy="587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5400000">
            <a:off x="15660988" y="1319514"/>
            <a:ext cx="2442502" cy="754123"/>
          </a:xfrm>
          <a:custGeom>
            <a:avLst/>
            <a:gdLst/>
            <a:ahLst/>
            <a:cxnLst/>
            <a:rect r="r" b="b" t="t" l="l"/>
            <a:pathLst>
              <a:path h="754123" w="2442502">
                <a:moveTo>
                  <a:pt x="0" y="0"/>
                </a:moveTo>
                <a:lnTo>
                  <a:pt x="2442502" y="0"/>
                </a:lnTo>
                <a:lnTo>
                  <a:pt x="2442502" y="754123"/>
                </a:lnTo>
                <a:lnTo>
                  <a:pt x="0" y="75412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530503" y="1067730"/>
            <a:ext cx="6848529" cy="1144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836"/>
              </a:lnSpc>
            </a:pPr>
            <a:r>
              <a:rPr lang="en-US" sz="6312">
                <a:solidFill>
                  <a:srgbClr val="1E3370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or Clackmananshire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667688" y="-526731"/>
            <a:ext cx="3869283" cy="3941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954"/>
              </a:lnSpc>
            </a:pPr>
            <a:r>
              <a:rPr lang="en-US" sz="20681">
                <a:solidFill>
                  <a:srgbClr val="1E3370"/>
                </a:solidFill>
                <a:latin typeface="Shelley Script"/>
                <a:ea typeface="Shelley Script"/>
                <a:cs typeface="Shelley Script"/>
                <a:sym typeface="Shelley Script"/>
              </a:rPr>
              <a:t>F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34588" y="1601930"/>
            <a:ext cx="3069769" cy="789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67"/>
              </a:lnSpc>
            </a:pPr>
            <a:r>
              <a:rPr lang="en-US" sz="4333">
                <a:solidFill>
                  <a:srgbClr val="1E3370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y Vision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17482" y="1073227"/>
            <a:ext cx="2611777" cy="1646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137"/>
              </a:lnSpc>
            </a:pPr>
            <a:r>
              <a:rPr lang="en-US" sz="8669">
                <a:solidFill>
                  <a:srgbClr val="1E3370"/>
                </a:solidFill>
                <a:latin typeface="Shelley Script"/>
                <a:ea typeface="Shelley Script"/>
                <a:cs typeface="Shelley Script"/>
                <a:sym typeface="Shelley Script"/>
              </a:rPr>
              <a:t>M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2229471" y="4833943"/>
            <a:ext cx="13886267" cy="3309335"/>
            <a:chOff x="0" y="0"/>
            <a:chExt cx="3657289" cy="87159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657288" cy="871594"/>
            </a:xfrm>
            <a:custGeom>
              <a:avLst/>
              <a:gdLst/>
              <a:ahLst/>
              <a:cxnLst/>
              <a:rect r="r" b="b" t="t" l="l"/>
              <a:pathLst>
                <a:path h="871594" w="3657288">
                  <a:moveTo>
                    <a:pt x="36239" y="0"/>
                  </a:moveTo>
                  <a:lnTo>
                    <a:pt x="3621050" y="0"/>
                  </a:lnTo>
                  <a:cubicBezTo>
                    <a:pt x="3630661" y="0"/>
                    <a:pt x="3639878" y="3818"/>
                    <a:pt x="3646674" y="10614"/>
                  </a:cubicBezTo>
                  <a:cubicBezTo>
                    <a:pt x="3653470" y="17410"/>
                    <a:pt x="3657288" y="26628"/>
                    <a:pt x="3657288" y="36239"/>
                  </a:cubicBezTo>
                  <a:lnTo>
                    <a:pt x="3657288" y="835355"/>
                  </a:lnTo>
                  <a:cubicBezTo>
                    <a:pt x="3657288" y="855370"/>
                    <a:pt x="3641064" y="871594"/>
                    <a:pt x="3621050" y="871594"/>
                  </a:cubicBezTo>
                  <a:lnTo>
                    <a:pt x="36239" y="871594"/>
                  </a:lnTo>
                  <a:cubicBezTo>
                    <a:pt x="16225" y="871594"/>
                    <a:pt x="0" y="855370"/>
                    <a:pt x="0" y="835355"/>
                  </a:cubicBezTo>
                  <a:lnTo>
                    <a:pt x="0" y="36239"/>
                  </a:lnTo>
                  <a:cubicBezTo>
                    <a:pt x="0" y="16225"/>
                    <a:pt x="16225" y="0"/>
                    <a:pt x="36239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gradFill>
                <a:gsLst>
                  <a:gs pos="0">
                    <a:srgbClr val="FF8DD1">
                      <a:alpha val="100000"/>
                    </a:srgbClr>
                  </a:gs>
                  <a:gs pos="100000">
                    <a:srgbClr val="FDBBEC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3657289" cy="900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2262" y="2391239"/>
            <a:ext cx="12927207" cy="5497076"/>
            <a:chOff x="0" y="0"/>
            <a:chExt cx="4671405" cy="1986436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671405" cy="1986436"/>
            </a:xfrm>
            <a:custGeom>
              <a:avLst/>
              <a:gdLst/>
              <a:ahLst/>
              <a:cxnLst/>
              <a:rect r="r" b="b" t="t" l="l"/>
              <a:pathLst>
                <a:path h="1986436" w="4671405">
                  <a:moveTo>
                    <a:pt x="38928" y="0"/>
                  </a:moveTo>
                  <a:lnTo>
                    <a:pt x="4632478" y="0"/>
                  </a:lnTo>
                  <a:cubicBezTo>
                    <a:pt x="4642802" y="0"/>
                    <a:pt x="4652703" y="4101"/>
                    <a:pt x="4660004" y="11402"/>
                  </a:cubicBezTo>
                  <a:cubicBezTo>
                    <a:pt x="4667304" y="18702"/>
                    <a:pt x="4671405" y="28603"/>
                    <a:pt x="4671405" y="38928"/>
                  </a:cubicBezTo>
                  <a:lnTo>
                    <a:pt x="4671405" y="1947509"/>
                  </a:lnTo>
                  <a:cubicBezTo>
                    <a:pt x="4671405" y="1957833"/>
                    <a:pt x="4667304" y="1967734"/>
                    <a:pt x="4660004" y="1975034"/>
                  </a:cubicBezTo>
                  <a:cubicBezTo>
                    <a:pt x="4652703" y="1982335"/>
                    <a:pt x="4642802" y="1986436"/>
                    <a:pt x="4632478" y="1986436"/>
                  </a:cubicBezTo>
                  <a:lnTo>
                    <a:pt x="38928" y="1986436"/>
                  </a:lnTo>
                  <a:cubicBezTo>
                    <a:pt x="28603" y="1986436"/>
                    <a:pt x="18702" y="1982335"/>
                    <a:pt x="11402" y="1975034"/>
                  </a:cubicBezTo>
                  <a:cubicBezTo>
                    <a:pt x="4101" y="1967734"/>
                    <a:pt x="0" y="1957833"/>
                    <a:pt x="0" y="1947509"/>
                  </a:cubicBezTo>
                  <a:lnTo>
                    <a:pt x="0" y="38928"/>
                  </a:lnTo>
                  <a:cubicBezTo>
                    <a:pt x="0" y="28603"/>
                    <a:pt x="4101" y="18702"/>
                    <a:pt x="11402" y="11402"/>
                  </a:cubicBezTo>
                  <a:cubicBezTo>
                    <a:pt x="18702" y="4101"/>
                    <a:pt x="28603" y="0"/>
                    <a:pt x="3892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4671405" cy="2015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325721" y="2653242"/>
            <a:ext cx="7557724" cy="56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34"/>
              </a:lnSpc>
              <a:spcBef>
                <a:spcPct val="0"/>
              </a:spcBef>
            </a:pPr>
            <a:r>
              <a:rPr lang="en-US" b="true" sz="331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HEALTH &amp; WELLBEING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2229471" y="4174001"/>
            <a:ext cx="13886267" cy="4447742"/>
            <a:chOff x="0" y="0"/>
            <a:chExt cx="3657289" cy="1171422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657288" cy="1171422"/>
            </a:xfrm>
            <a:custGeom>
              <a:avLst/>
              <a:gdLst/>
              <a:ahLst/>
              <a:cxnLst/>
              <a:rect r="r" b="b" t="t" l="l"/>
              <a:pathLst>
                <a:path h="1171422" w="3657288">
                  <a:moveTo>
                    <a:pt x="36239" y="0"/>
                  </a:moveTo>
                  <a:lnTo>
                    <a:pt x="3621050" y="0"/>
                  </a:lnTo>
                  <a:cubicBezTo>
                    <a:pt x="3630661" y="0"/>
                    <a:pt x="3639878" y="3818"/>
                    <a:pt x="3646674" y="10614"/>
                  </a:cubicBezTo>
                  <a:cubicBezTo>
                    <a:pt x="3653470" y="17410"/>
                    <a:pt x="3657288" y="26628"/>
                    <a:pt x="3657288" y="36239"/>
                  </a:cubicBezTo>
                  <a:lnTo>
                    <a:pt x="3657288" y="1135183"/>
                  </a:lnTo>
                  <a:cubicBezTo>
                    <a:pt x="3657288" y="1155197"/>
                    <a:pt x="3641064" y="1171422"/>
                    <a:pt x="3621050" y="1171422"/>
                  </a:cubicBezTo>
                  <a:lnTo>
                    <a:pt x="36239" y="1171422"/>
                  </a:lnTo>
                  <a:cubicBezTo>
                    <a:pt x="16225" y="1171422"/>
                    <a:pt x="0" y="1155197"/>
                    <a:pt x="0" y="1135183"/>
                  </a:cubicBezTo>
                  <a:lnTo>
                    <a:pt x="0" y="36239"/>
                  </a:lnTo>
                  <a:cubicBezTo>
                    <a:pt x="0" y="16225"/>
                    <a:pt x="16225" y="0"/>
                    <a:pt x="36239" y="0"/>
                  </a:cubicBezTo>
                  <a:close/>
                </a:path>
              </a:pathLst>
            </a:custGeom>
            <a:solidFill>
              <a:srgbClr val="EF7BBE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28575"/>
              <a:ext cx="3657289" cy="11999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2172262" y="3378359"/>
            <a:ext cx="14654840" cy="634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48"/>
              </a:lnSpc>
            </a:pPr>
            <a:r>
              <a:rPr lang="en-US" sz="21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Improving access to mental health support for young people and raising awareness to break stigma, so every young Scot can thrive and reach their full potential.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2172262" y="4471327"/>
            <a:ext cx="4954733" cy="4150416"/>
            <a:chOff x="0" y="0"/>
            <a:chExt cx="1790454" cy="149980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790454" cy="1499804"/>
            </a:xfrm>
            <a:custGeom>
              <a:avLst/>
              <a:gdLst/>
              <a:ahLst/>
              <a:cxnLst/>
              <a:rect r="r" b="b" t="t" l="l"/>
              <a:pathLst>
                <a:path h="1499804" w="1790454">
                  <a:moveTo>
                    <a:pt x="101564" y="0"/>
                  </a:moveTo>
                  <a:lnTo>
                    <a:pt x="1688889" y="0"/>
                  </a:lnTo>
                  <a:cubicBezTo>
                    <a:pt x="1744982" y="0"/>
                    <a:pt x="1790454" y="45472"/>
                    <a:pt x="1790454" y="101564"/>
                  </a:cubicBezTo>
                  <a:lnTo>
                    <a:pt x="1790454" y="1398239"/>
                  </a:lnTo>
                  <a:cubicBezTo>
                    <a:pt x="1790454" y="1454332"/>
                    <a:pt x="1744982" y="1499804"/>
                    <a:pt x="1688889" y="1499804"/>
                  </a:cubicBezTo>
                  <a:lnTo>
                    <a:pt x="101564" y="1499804"/>
                  </a:lnTo>
                  <a:cubicBezTo>
                    <a:pt x="45472" y="1499804"/>
                    <a:pt x="0" y="1454332"/>
                    <a:pt x="0" y="1398239"/>
                  </a:cubicBezTo>
                  <a:lnTo>
                    <a:pt x="0" y="101564"/>
                  </a:lnTo>
                  <a:cubicBezTo>
                    <a:pt x="0" y="45472"/>
                    <a:pt x="45472" y="0"/>
                    <a:pt x="10156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1790454" cy="1528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2211227" y="4641144"/>
            <a:ext cx="4876803" cy="398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Raise young people's priorities with Clackmannanshire Council and other decision-makers.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Campaign for young people to have a greater say in how funding for youth services is spent.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make listening to young people a key part of my role as an MSYP.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  <p:sp>
        <p:nvSpPr>
          <p:cNvPr name="Freeform 39" id="39"/>
          <p:cNvSpPr/>
          <p:nvPr/>
        </p:nvSpPr>
        <p:spPr>
          <a:xfrm flipH="false" flipV="false" rot="-253094">
            <a:off x="766195" y="5768594"/>
            <a:ext cx="1909178" cy="1754057"/>
          </a:xfrm>
          <a:custGeom>
            <a:avLst/>
            <a:gdLst/>
            <a:ahLst/>
            <a:cxnLst/>
            <a:rect r="r" b="b" t="t" l="l"/>
            <a:pathLst>
              <a:path h="1754057" w="1909178">
                <a:moveTo>
                  <a:pt x="0" y="0"/>
                </a:moveTo>
                <a:lnTo>
                  <a:pt x="1909178" y="0"/>
                </a:lnTo>
                <a:lnTo>
                  <a:pt x="1909178" y="1754057"/>
                </a:lnTo>
                <a:lnTo>
                  <a:pt x="0" y="1754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7310796" y="4471543"/>
            <a:ext cx="4377772" cy="4150416"/>
            <a:chOff x="0" y="0"/>
            <a:chExt cx="1581962" cy="1499804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581962" cy="1499804"/>
            </a:xfrm>
            <a:custGeom>
              <a:avLst/>
              <a:gdLst/>
              <a:ahLst/>
              <a:cxnLst/>
              <a:rect r="r" b="b" t="t" l="l"/>
              <a:pathLst>
                <a:path h="1499804" w="1581962">
                  <a:moveTo>
                    <a:pt x="114950" y="0"/>
                  </a:moveTo>
                  <a:lnTo>
                    <a:pt x="1467012" y="0"/>
                  </a:lnTo>
                  <a:cubicBezTo>
                    <a:pt x="1530497" y="0"/>
                    <a:pt x="1581962" y="51465"/>
                    <a:pt x="1581962" y="114950"/>
                  </a:cubicBezTo>
                  <a:lnTo>
                    <a:pt x="1581962" y="1384854"/>
                  </a:lnTo>
                  <a:cubicBezTo>
                    <a:pt x="1581962" y="1448339"/>
                    <a:pt x="1530497" y="1499804"/>
                    <a:pt x="1467012" y="1499804"/>
                  </a:cubicBezTo>
                  <a:lnTo>
                    <a:pt x="114950" y="1499804"/>
                  </a:lnTo>
                  <a:cubicBezTo>
                    <a:pt x="51465" y="1499804"/>
                    <a:pt x="0" y="1448339"/>
                    <a:pt x="0" y="1384854"/>
                  </a:cubicBezTo>
                  <a:lnTo>
                    <a:pt x="0" y="114950"/>
                  </a:lnTo>
                  <a:cubicBezTo>
                    <a:pt x="0" y="51465"/>
                    <a:pt x="51465" y="0"/>
                    <a:pt x="11495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28575"/>
              <a:ext cx="1581962" cy="1528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7537975" y="4708527"/>
            <a:ext cx="3923414" cy="3647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Listen to young people about their experiences accessing GPs, mental-health support and other services including schools to see what needs to be achieved. I will take this information to the council and advocate for more sources of support.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  <p:grpSp>
        <p:nvGrpSpPr>
          <p:cNvPr name="Group 44" id="44"/>
          <p:cNvGrpSpPr/>
          <p:nvPr/>
        </p:nvGrpSpPr>
        <p:grpSpPr>
          <a:xfrm rot="0">
            <a:off x="11869543" y="4368652"/>
            <a:ext cx="4137740" cy="4264961"/>
            <a:chOff x="0" y="0"/>
            <a:chExt cx="1495223" cy="1541196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495223" cy="1541196"/>
            </a:xfrm>
            <a:custGeom>
              <a:avLst/>
              <a:gdLst/>
              <a:ahLst/>
              <a:cxnLst/>
              <a:rect r="r" b="b" t="t" l="l"/>
              <a:pathLst>
                <a:path h="1541196" w="1495223">
                  <a:moveTo>
                    <a:pt x="121618" y="0"/>
                  </a:moveTo>
                  <a:lnTo>
                    <a:pt x="1373605" y="0"/>
                  </a:lnTo>
                  <a:cubicBezTo>
                    <a:pt x="1440773" y="0"/>
                    <a:pt x="1495223" y="54450"/>
                    <a:pt x="1495223" y="121618"/>
                  </a:cubicBezTo>
                  <a:lnTo>
                    <a:pt x="1495223" y="1419578"/>
                  </a:lnTo>
                  <a:cubicBezTo>
                    <a:pt x="1495223" y="1486746"/>
                    <a:pt x="1440773" y="1541196"/>
                    <a:pt x="1373605" y="1541196"/>
                  </a:cubicBezTo>
                  <a:lnTo>
                    <a:pt x="121618" y="1541196"/>
                  </a:lnTo>
                  <a:cubicBezTo>
                    <a:pt x="89363" y="1541196"/>
                    <a:pt x="58429" y="1528383"/>
                    <a:pt x="35621" y="1505575"/>
                  </a:cubicBezTo>
                  <a:cubicBezTo>
                    <a:pt x="12813" y="1482767"/>
                    <a:pt x="0" y="1451833"/>
                    <a:pt x="0" y="1419578"/>
                  </a:cubicBezTo>
                  <a:lnTo>
                    <a:pt x="0" y="121618"/>
                  </a:lnTo>
                  <a:cubicBezTo>
                    <a:pt x="0" y="89363"/>
                    <a:pt x="12813" y="58429"/>
                    <a:pt x="35621" y="35621"/>
                  </a:cubicBezTo>
                  <a:cubicBezTo>
                    <a:pt x="58429" y="12813"/>
                    <a:pt x="89363" y="0"/>
                    <a:pt x="12161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1495223" cy="1569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7" id="47"/>
          <p:cNvSpPr txBox="true"/>
          <p:nvPr/>
        </p:nvSpPr>
        <p:spPr>
          <a:xfrm rot="0">
            <a:off x="11869543" y="4640928"/>
            <a:ext cx="4118086" cy="3980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b="true" sz="19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will push to promote opportunities to get active through schools and  local clubs. 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b="true" sz="19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🏊‍♀️ Make young people aware of opportunities including sport, health and youth activities and create more alongside them.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b="true" sz="19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Push for support that is accessible, inclusive and easy to understand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0080">
            <a:off x="-904044" y="6156443"/>
            <a:ext cx="21321215" cy="5641073"/>
          </a:xfrm>
          <a:custGeom>
            <a:avLst/>
            <a:gdLst/>
            <a:ahLst/>
            <a:cxnLst/>
            <a:rect r="r" b="b" t="t" l="l"/>
            <a:pathLst>
              <a:path h="5641073" w="21321215">
                <a:moveTo>
                  <a:pt x="0" y="0"/>
                </a:moveTo>
                <a:lnTo>
                  <a:pt x="21321215" y="0"/>
                </a:lnTo>
                <a:lnTo>
                  <a:pt x="21321215" y="5641073"/>
                </a:lnTo>
                <a:lnTo>
                  <a:pt x="0" y="56410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6237" r="0" b="-13455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550293">
            <a:off x="-5084772" y="3060301"/>
            <a:ext cx="9710442" cy="8229600"/>
          </a:xfrm>
          <a:custGeom>
            <a:avLst/>
            <a:gdLst/>
            <a:ahLst/>
            <a:cxnLst/>
            <a:rect r="r" b="b" t="t" l="l"/>
            <a:pathLst>
              <a:path h="8229600" w="9710442">
                <a:moveTo>
                  <a:pt x="0" y="0"/>
                </a:moveTo>
                <a:lnTo>
                  <a:pt x="9710443" y="0"/>
                </a:lnTo>
                <a:lnTo>
                  <a:pt x="9710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04271" y="2463187"/>
            <a:ext cx="16917988" cy="7221373"/>
            <a:chOff x="0" y="0"/>
            <a:chExt cx="4455766" cy="190192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455766" cy="1901926"/>
            </a:xfrm>
            <a:custGeom>
              <a:avLst/>
              <a:gdLst/>
              <a:ahLst/>
              <a:cxnLst/>
              <a:rect r="r" b="b" t="t" l="l"/>
              <a:pathLst>
                <a:path h="1901926" w="4455766">
                  <a:moveTo>
                    <a:pt x="29745" y="0"/>
                  </a:moveTo>
                  <a:lnTo>
                    <a:pt x="4426021" y="0"/>
                  </a:lnTo>
                  <a:cubicBezTo>
                    <a:pt x="4442449" y="0"/>
                    <a:pt x="4455766" y="13317"/>
                    <a:pt x="4455766" y="29745"/>
                  </a:cubicBezTo>
                  <a:lnTo>
                    <a:pt x="4455766" y="1872181"/>
                  </a:lnTo>
                  <a:cubicBezTo>
                    <a:pt x="4455766" y="1888608"/>
                    <a:pt x="4442449" y="1901926"/>
                    <a:pt x="4426021" y="1901926"/>
                  </a:cubicBezTo>
                  <a:lnTo>
                    <a:pt x="29745" y="1901926"/>
                  </a:lnTo>
                  <a:cubicBezTo>
                    <a:pt x="13317" y="1901926"/>
                    <a:pt x="0" y="1888608"/>
                    <a:pt x="0" y="1872181"/>
                  </a:cubicBezTo>
                  <a:lnTo>
                    <a:pt x="0" y="29745"/>
                  </a:lnTo>
                  <a:cubicBezTo>
                    <a:pt x="0" y="13317"/>
                    <a:pt x="13317" y="0"/>
                    <a:pt x="2974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455766" cy="19305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04271" y="1237861"/>
            <a:ext cx="6014299" cy="2659812"/>
            <a:chOff x="0" y="0"/>
            <a:chExt cx="1584013" cy="7005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84013" cy="700527"/>
            </a:xfrm>
            <a:custGeom>
              <a:avLst/>
              <a:gdLst/>
              <a:ahLst/>
              <a:cxnLst/>
              <a:rect r="r" b="b" t="t" l="l"/>
              <a:pathLst>
                <a:path h="700527" w="1584013">
                  <a:moveTo>
                    <a:pt x="128725" y="0"/>
                  </a:moveTo>
                  <a:lnTo>
                    <a:pt x="1455288" y="0"/>
                  </a:lnTo>
                  <a:cubicBezTo>
                    <a:pt x="1526381" y="0"/>
                    <a:pt x="1584013" y="57632"/>
                    <a:pt x="1584013" y="128725"/>
                  </a:cubicBezTo>
                  <a:lnTo>
                    <a:pt x="1584013" y="571801"/>
                  </a:lnTo>
                  <a:cubicBezTo>
                    <a:pt x="1584013" y="605941"/>
                    <a:pt x="1570451" y="638683"/>
                    <a:pt x="1546310" y="662824"/>
                  </a:cubicBezTo>
                  <a:cubicBezTo>
                    <a:pt x="1522169" y="686964"/>
                    <a:pt x="1489428" y="700527"/>
                    <a:pt x="1455288" y="700527"/>
                  </a:cubicBezTo>
                  <a:lnTo>
                    <a:pt x="128725" y="700527"/>
                  </a:lnTo>
                  <a:cubicBezTo>
                    <a:pt x="57632" y="700527"/>
                    <a:pt x="0" y="642894"/>
                    <a:pt x="0" y="571801"/>
                  </a:cubicBezTo>
                  <a:lnTo>
                    <a:pt x="0" y="128725"/>
                  </a:lnTo>
                  <a:cubicBezTo>
                    <a:pt x="0" y="57632"/>
                    <a:pt x="57632" y="0"/>
                    <a:pt x="12872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584013" cy="7291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28700" y="3157570"/>
            <a:ext cx="15000214" cy="2278783"/>
            <a:chOff x="0" y="0"/>
            <a:chExt cx="5420512" cy="82346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420512" cy="823466"/>
            </a:xfrm>
            <a:custGeom>
              <a:avLst/>
              <a:gdLst/>
              <a:ahLst/>
              <a:cxnLst/>
              <a:rect r="r" b="b" t="t" l="l"/>
              <a:pathLst>
                <a:path h="823466" w="5420512">
                  <a:moveTo>
                    <a:pt x="33548" y="0"/>
                  </a:moveTo>
                  <a:lnTo>
                    <a:pt x="5386964" y="0"/>
                  </a:lnTo>
                  <a:cubicBezTo>
                    <a:pt x="5405492" y="0"/>
                    <a:pt x="5420512" y="15020"/>
                    <a:pt x="5420512" y="33548"/>
                  </a:cubicBezTo>
                  <a:lnTo>
                    <a:pt x="5420512" y="789918"/>
                  </a:lnTo>
                  <a:cubicBezTo>
                    <a:pt x="5420512" y="798816"/>
                    <a:pt x="5416977" y="807349"/>
                    <a:pt x="5410686" y="813640"/>
                  </a:cubicBezTo>
                  <a:cubicBezTo>
                    <a:pt x="5404395" y="819932"/>
                    <a:pt x="5395861" y="823466"/>
                    <a:pt x="5386964" y="823466"/>
                  </a:cubicBezTo>
                  <a:lnTo>
                    <a:pt x="33548" y="823466"/>
                  </a:lnTo>
                  <a:cubicBezTo>
                    <a:pt x="15020" y="823466"/>
                    <a:pt x="0" y="808446"/>
                    <a:pt x="0" y="789918"/>
                  </a:cubicBezTo>
                  <a:lnTo>
                    <a:pt x="0" y="33548"/>
                  </a:lnTo>
                  <a:cubicBezTo>
                    <a:pt x="0" y="15020"/>
                    <a:pt x="15020" y="0"/>
                    <a:pt x="3354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5420512" cy="852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17550" y="4445879"/>
            <a:ext cx="5296596" cy="4442809"/>
            <a:chOff x="0" y="0"/>
            <a:chExt cx="1394988" cy="11701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94988" cy="1170122"/>
            </a:xfrm>
            <a:custGeom>
              <a:avLst/>
              <a:gdLst/>
              <a:ahLst/>
              <a:cxnLst/>
              <a:rect r="r" b="b" t="t" l="l"/>
              <a:pathLst>
                <a:path h="1170122" w="1394988">
                  <a:moveTo>
                    <a:pt x="95009" y="0"/>
                  </a:moveTo>
                  <a:lnTo>
                    <a:pt x="1299979" y="0"/>
                  </a:lnTo>
                  <a:cubicBezTo>
                    <a:pt x="1325177" y="0"/>
                    <a:pt x="1349343" y="10010"/>
                    <a:pt x="1367161" y="27828"/>
                  </a:cubicBezTo>
                  <a:cubicBezTo>
                    <a:pt x="1384978" y="45645"/>
                    <a:pt x="1394988" y="69811"/>
                    <a:pt x="1394988" y="95009"/>
                  </a:cubicBezTo>
                  <a:lnTo>
                    <a:pt x="1394988" y="1075113"/>
                  </a:lnTo>
                  <a:cubicBezTo>
                    <a:pt x="1394988" y="1100311"/>
                    <a:pt x="1384978" y="1124477"/>
                    <a:pt x="1367161" y="1142295"/>
                  </a:cubicBezTo>
                  <a:cubicBezTo>
                    <a:pt x="1349343" y="1160113"/>
                    <a:pt x="1325177" y="1170122"/>
                    <a:pt x="1299979" y="1170122"/>
                  </a:cubicBezTo>
                  <a:lnTo>
                    <a:pt x="95009" y="1170122"/>
                  </a:lnTo>
                  <a:cubicBezTo>
                    <a:pt x="69811" y="1170122"/>
                    <a:pt x="45645" y="1160113"/>
                    <a:pt x="27828" y="1142295"/>
                  </a:cubicBezTo>
                  <a:cubicBezTo>
                    <a:pt x="10010" y="1124477"/>
                    <a:pt x="0" y="1100311"/>
                    <a:pt x="0" y="1075113"/>
                  </a:cubicBezTo>
                  <a:lnTo>
                    <a:pt x="0" y="95009"/>
                  </a:lnTo>
                  <a:cubicBezTo>
                    <a:pt x="0" y="69811"/>
                    <a:pt x="10010" y="45645"/>
                    <a:pt x="27828" y="27828"/>
                  </a:cubicBezTo>
                  <a:cubicBezTo>
                    <a:pt x="45645" y="10010"/>
                    <a:pt x="69811" y="0"/>
                    <a:pt x="95009" y="0"/>
                  </a:cubicBezTo>
                  <a:close/>
                </a:path>
              </a:pathLst>
            </a:custGeom>
            <a:solidFill>
              <a:srgbClr val="EF7BBE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394988" cy="1198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144812">
            <a:off x="12996767" y="-2285403"/>
            <a:ext cx="9250982" cy="3827594"/>
          </a:xfrm>
          <a:custGeom>
            <a:avLst/>
            <a:gdLst/>
            <a:ahLst/>
            <a:cxnLst/>
            <a:rect r="r" b="b" t="t" l="l"/>
            <a:pathLst>
              <a:path h="3827594" w="9250982">
                <a:moveTo>
                  <a:pt x="0" y="0"/>
                </a:moveTo>
                <a:lnTo>
                  <a:pt x="9250982" y="0"/>
                </a:lnTo>
                <a:lnTo>
                  <a:pt x="9250982" y="3827594"/>
                </a:lnTo>
                <a:lnTo>
                  <a:pt x="0" y="38275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64314">
            <a:off x="25653" y="808710"/>
            <a:ext cx="2704254" cy="1352127"/>
          </a:xfrm>
          <a:custGeom>
            <a:avLst/>
            <a:gdLst/>
            <a:ahLst/>
            <a:cxnLst/>
            <a:rect r="r" b="b" t="t" l="l"/>
            <a:pathLst>
              <a:path h="1352127" w="2704254">
                <a:moveTo>
                  <a:pt x="0" y="0"/>
                </a:moveTo>
                <a:lnTo>
                  <a:pt x="2704254" y="0"/>
                </a:lnTo>
                <a:lnTo>
                  <a:pt x="2704254" y="1352127"/>
                </a:lnTo>
                <a:lnTo>
                  <a:pt x="0" y="1352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00" r="0" b="-50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1150701"/>
            <a:ext cx="2611777" cy="1646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137"/>
              </a:lnSpc>
            </a:pPr>
            <a:r>
              <a:rPr lang="en-US" sz="8669">
                <a:solidFill>
                  <a:srgbClr val="1E3370"/>
                </a:solidFill>
                <a:latin typeface="Shelley Script"/>
                <a:ea typeface="Shelley Script"/>
                <a:cs typeface="Shelley Script"/>
                <a:sym typeface="Shelley Script"/>
              </a:rPr>
              <a:t>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334588" y="1601930"/>
            <a:ext cx="3069769" cy="789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67"/>
              </a:lnSpc>
            </a:pPr>
            <a:r>
              <a:rPr lang="en-US" sz="4333">
                <a:solidFill>
                  <a:srgbClr val="1E3370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y Aim    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373253" y="3220596"/>
            <a:ext cx="2878232" cy="398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34"/>
              </a:lnSpc>
              <a:spcBef>
                <a:spcPct val="0"/>
              </a:spcBef>
            </a:pPr>
            <a:r>
              <a:rPr lang="en-US" b="true" sz="231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EDUCATION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1647604" y="4487461"/>
            <a:ext cx="5296596" cy="4442809"/>
            <a:chOff x="0" y="0"/>
            <a:chExt cx="1394988" cy="117012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94988" cy="1170122"/>
            </a:xfrm>
            <a:custGeom>
              <a:avLst/>
              <a:gdLst/>
              <a:ahLst/>
              <a:cxnLst/>
              <a:rect r="r" b="b" t="t" l="l"/>
              <a:pathLst>
                <a:path h="1170122" w="1394988">
                  <a:moveTo>
                    <a:pt x="95009" y="0"/>
                  </a:moveTo>
                  <a:lnTo>
                    <a:pt x="1299979" y="0"/>
                  </a:lnTo>
                  <a:cubicBezTo>
                    <a:pt x="1325177" y="0"/>
                    <a:pt x="1349343" y="10010"/>
                    <a:pt x="1367161" y="27828"/>
                  </a:cubicBezTo>
                  <a:cubicBezTo>
                    <a:pt x="1384978" y="45645"/>
                    <a:pt x="1394988" y="69811"/>
                    <a:pt x="1394988" y="95009"/>
                  </a:cubicBezTo>
                  <a:lnTo>
                    <a:pt x="1394988" y="1075113"/>
                  </a:lnTo>
                  <a:cubicBezTo>
                    <a:pt x="1394988" y="1100311"/>
                    <a:pt x="1384978" y="1124477"/>
                    <a:pt x="1367161" y="1142295"/>
                  </a:cubicBezTo>
                  <a:cubicBezTo>
                    <a:pt x="1349343" y="1160113"/>
                    <a:pt x="1325177" y="1170122"/>
                    <a:pt x="1299979" y="1170122"/>
                  </a:cubicBezTo>
                  <a:lnTo>
                    <a:pt x="95009" y="1170122"/>
                  </a:lnTo>
                  <a:cubicBezTo>
                    <a:pt x="69811" y="1170122"/>
                    <a:pt x="45645" y="1160113"/>
                    <a:pt x="27828" y="1142295"/>
                  </a:cubicBezTo>
                  <a:cubicBezTo>
                    <a:pt x="10010" y="1124477"/>
                    <a:pt x="0" y="1100311"/>
                    <a:pt x="0" y="1075113"/>
                  </a:cubicBezTo>
                  <a:lnTo>
                    <a:pt x="0" y="95009"/>
                  </a:lnTo>
                  <a:cubicBezTo>
                    <a:pt x="0" y="69811"/>
                    <a:pt x="10010" y="45645"/>
                    <a:pt x="27828" y="27828"/>
                  </a:cubicBezTo>
                  <a:cubicBezTo>
                    <a:pt x="45645" y="10010"/>
                    <a:pt x="69811" y="0"/>
                    <a:pt x="95009" y="0"/>
                  </a:cubicBezTo>
                  <a:close/>
                </a:path>
              </a:pathLst>
            </a:custGeom>
            <a:solidFill>
              <a:srgbClr val="EF7BBE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1394988" cy="1198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138966" y="5050253"/>
            <a:ext cx="4853763" cy="3181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b="true" sz="25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Support local organisations to make young people's voices part of funding decisions. For example more recycling bins in school.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377780" y="3540803"/>
            <a:ext cx="14651133" cy="1002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b="true" sz="2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Listen to pupils and educators about what they think needs to change in their schools.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647604" y="5160426"/>
            <a:ext cx="5296596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Make sure pupils with additional support needs can access education and opportunities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Education isn't only about exam results. It's about having the support, opportunities, skills and confidence to decide what comes next.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  <p:grpSp>
        <p:nvGrpSpPr>
          <p:cNvPr name="Group 28" id="28"/>
          <p:cNvGrpSpPr/>
          <p:nvPr/>
        </p:nvGrpSpPr>
        <p:grpSpPr>
          <a:xfrm rot="0">
            <a:off x="6282577" y="4487461"/>
            <a:ext cx="5296596" cy="4442809"/>
            <a:chOff x="0" y="0"/>
            <a:chExt cx="1394988" cy="117012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94988" cy="1170122"/>
            </a:xfrm>
            <a:custGeom>
              <a:avLst/>
              <a:gdLst/>
              <a:ahLst/>
              <a:cxnLst/>
              <a:rect r="r" b="b" t="t" l="l"/>
              <a:pathLst>
                <a:path h="1170122" w="1394988">
                  <a:moveTo>
                    <a:pt x="95009" y="0"/>
                  </a:moveTo>
                  <a:lnTo>
                    <a:pt x="1299979" y="0"/>
                  </a:lnTo>
                  <a:cubicBezTo>
                    <a:pt x="1325177" y="0"/>
                    <a:pt x="1349343" y="10010"/>
                    <a:pt x="1367161" y="27828"/>
                  </a:cubicBezTo>
                  <a:cubicBezTo>
                    <a:pt x="1384978" y="45645"/>
                    <a:pt x="1394988" y="69811"/>
                    <a:pt x="1394988" y="95009"/>
                  </a:cubicBezTo>
                  <a:lnTo>
                    <a:pt x="1394988" y="1075113"/>
                  </a:lnTo>
                  <a:cubicBezTo>
                    <a:pt x="1394988" y="1100311"/>
                    <a:pt x="1384978" y="1124477"/>
                    <a:pt x="1367161" y="1142295"/>
                  </a:cubicBezTo>
                  <a:cubicBezTo>
                    <a:pt x="1349343" y="1160113"/>
                    <a:pt x="1325177" y="1170122"/>
                    <a:pt x="1299979" y="1170122"/>
                  </a:cubicBezTo>
                  <a:lnTo>
                    <a:pt x="95009" y="1170122"/>
                  </a:lnTo>
                  <a:cubicBezTo>
                    <a:pt x="69811" y="1170122"/>
                    <a:pt x="45645" y="1160113"/>
                    <a:pt x="27828" y="1142295"/>
                  </a:cubicBezTo>
                  <a:cubicBezTo>
                    <a:pt x="10010" y="1124477"/>
                    <a:pt x="0" y="1100311"/>
                    <a:pt x="0" y="1075113"/>
                  </a:cubicBezTo>
                  <a:lnTo>
                    <a:pt x="0" y="95009"/>
                  </a:lnTo>
                  <a:cubicBezTo>
                    <a:pt x="0" y="69811"/>
                    <a:pt x="10010" y="45645"/>
                    <a:pt x="27828" y="27828"/>
                  </a:cubicBezTo>
                  <a:cubicBezTo>
                    <a:pt x="45645" y="10010"/>
                    <a:pt x="69811" y="0"/>
                    <a:pt x="95009" y="0"/>
                  </a:cubicBezTo>
                  <a:close/>
                </a:path>
              </a:pathLst>
            </a:custGeom>
            <a:solidFill>
              <a:srgbClr val="EF7BBE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394988" cy="1198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6543372" y="5097878"/>
            <a:ext cx="4911869" cy="2449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31"/>
              </a:lnSpc>
            </a:pPr>
            <a:r>
              <a:rPr lang="en-US" b="true" sz="23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Advocating for sustainable environmental policies and fighting for better education and employment opportunities, ensuring a fair and successful future for Scotland's youth.</a:t>
            </a:r>
          </a:p>
        </p:txBody>
      </p:sp>
      <p:sp>
        <p:nvSpPr>
          <p:cNvPr name="Freeform 32" id="32" descr="_2JS3685.jpg"/>
          <p:cNvSpPr/>
          <p:nvPr/>
        </p:nvSpPr>
        <p:spPr>
          <a:xfrm flipH="false" flipV="false" rot="0">
            <a:off x="12648901" y="490953"/>
            <a:ext cx="4973358" cy="2952710"/>
          </a:xfrm>
          <a:custGeom>
            <a:avLst/>
            <a:gdLst/>
            <a:ahLst/>
            <a:cxnLst/>
            <a:rect r="r" b="b" t="t" l="l"/>
            <a:pathLst>
              <a:path h="2952710" w="4973358">
                <a:moveTo>
                  <a:pt x="0" y="0"/>
                </a:moveTo>
                <a:lnTo>
                  <a:pt x="4973357" y="0"/>
                </a:lnTo>
                <a:lnTo>
                  <a:pt x="4973357" y="2952711"/>
                </a:lnTo>
                <a:lnTo>
                  <a:pt x="0" y="29527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421" t="0" r="0" b="-1613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655348" y="0"/>
            <a:ext cx="1015833" cy="1413701"/>
          </a:xfrm>
          <a:custGeom>
            <a:avLst/>
            <a:gdLst/>
            <a:ahLst/>
            <a:cxnLst/>
            <a:rect r="r" b="b" t="t" l="l"/>
            <a:pathLst>
              <a:path h="1413701" w="1015833">
                <a:moveTo>
                  <a:pt x="0" y="0"/>
                </a:moveTo>
                <a:lnTo>
                  <a:pt x="1015833" y="0"/>
                </a:lnTo>
                <a:lnTo>
                  <a:pt x="1015833" y="1413701"/>
                </a:lnTo>
                <a:lnTo>
                  <a:pt x="0" y="14137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6095589" y="1770064"/>
            <a:ext cx="5155885" cy="5776902"/>
          </a:xfrm>
          <a:custGeom>
            <a:avLst/>
            <a:gdLst/>
            <a:ahLst/>
            <a:cxnLst/>
            <a:rect r="r" b="b" t="t" l="l"/>
            <a:pathLst>
              <a:path h="5776902" w="5155885">
                <a:moveTo>
                  <a:pt x="0" y="0"/>
                </a:moveTo>
                <a:lnTo>
                  <a:pt x="5155885" y="0"/>
                </a:lnTo>
                <a:lnTo>
                  <a:pt x="5155885" y="5776902"/>
                </a:lnTo>
                <a:lnTo>
                  <a:pt x="0" y="57769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-5400000">
            <a:off x="16145327" y="649323"/>
            <a:ext cx="2953863" cy="912005"/>
          </a:xfrm>
          <a:custGeom>
            <a:avLst/>
            <a:gdLst/>
            <a:ahLst/>
            <a:cxnLst/>
            <a:rect r="r" b="b" t="t" l="l"/>
            <a:pathLst>
              <a:path h="912005" w="2953863">
                <a:moveTo>
                  <a:pt x="0" y="0"/>
                </a:moveTo>
                <a:lnTo>
                  <a:pt x="2953863" y="0"/>
                </a:lnTo>
                <a:lnTo>
                  <a:pt x="2953863" y="912005"/>
                </a:lnTo>
                <a:lnTo>
                  <a:pt x="0" y="912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6565220" y="-77318"/>
            <a:ext cx="2747011" cy="3086529"/>
          </a:xfrm>
          <a:custGeom>
            <a:avLst/>
            <a:gdLst/>
            <a:ahLst/>
            <a:cxnLst/>
            <a:rect r="r" b="b" t="t" l="l"/>
            <a:pathLst>
              <a:path h="3086529" w="2747011">
                <a:moveTo>
                  <a:pt x="0" y="0"/>
                </a:moveTo>
                <a:lnTo>
                  <a:pt x="2747011" y="0"/>
                </a:lnTo>
                <a:lnTo>
                  <a:pt x="2747011" y="3086528"/>
                </a:lnTo>
                <a:lnTo>
                  <a:pt x="0" y="30865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144279" y="111350"/>
            <a:ext cx="1590294" cy="2052876"/>
          </a:xfrm>
          <a:custGeom>
            <a:avLst/>
            <a:gdLst/>
            <a:ahLst/>
            <a:cxnLst/>
            <a:rect r="r" b="b" t="t" l="l"/>
            <a:pathLst>
              <a:path h="2052876" w="1590294">
                <a:moveTo>
                  <a:pt x="0" y="0"/>
                </a:moveTo>
                <a:lnTo>
                  <a:pt x="1590295" y="0"/>
                </a:lnTo>
                <a:lnTo>
                  <a:pt x="1590295" y="2052876"/>
                </a:lnTo>
                <a:lnTo>
                  <a:pt x="0" y="205287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0734574" y="162852"/>
            <a:ext cx="2089998" cy="2402296"/>
          </a:xfrm>
          <a:custGeom>
            <a:avLst/>
            <a:gdLst/>
            <a:ahLst/>
            <a:cxnLst/>
            <a:rect r="r" b="b" t="t" l="l"/>
            <a:pathLst>
              <a:path h="2402296" w="2089998">
                <a:moveTo>
                  <a:pt x="0" y="0"/>
                </a:moveTo>
                <a:lnTo>
                  <a:pt x="2089998" y="0"/>
                </a:lnTo>
                <a:lnTo>
                  <a:pt x="2089998" y="2402296"/>
                </a:lnTo>
                <a:lnTo>
                  <a:pt x="0" y="240229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186522" y="263936"/>
            <a:ext cx="1426762" cy="1747704"/>
          </a:xfrm>
          <a:custGeom>
            <a:avLst/>
            <a:gdLst/>
            <a:ahLst/>
            <a:cxnLst/>
            <a:rect r="r" b="b" t="t" l="l"/>
            <a:pathLst>
              <a:path h="1747704" w="1426762">
                <a:moveTo>
                  <a:pt x="0" y="0"/>
                </a:moveTo>
                <a:lnTo>
                  <a:pt x="1426762" y="0"/>
                </a:lnTo>
                <a:lnTo>
                  <a:pt x="1426762" y="1747704"/>
                </a:lnTo>
                <a:lnTo>
                  <a:pt x="0" y="174770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379180" y="7816258"/>
            <a:ext cx="3376453" cy="2481693"/>
          </a:xfrm>
          <a:custGeom>
            <a:avLst/>
            <a:gdLst/>
            <a:ahLst/>
            <a:cxnLst/>
            <a:rect r="r" b="b" t="t" l="l"/>
            <a:pathLst>
              <a:path h="2481693" w="3376453">
                <a:moveTo>
                  <a:pt x="0" y="0"/>
                </a:moveTo>
                <a:lnTo>
                  <a:pt x="3376453" y="0"/>
                </a:lnTo>
                <a:lnTo>
                  <a:pt x="3376453" y="2481693"/>
                </a:lnTo>
                <a:lnTo>
                  <a:pt x="0" y="248169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3376782" y="7858245"/>
            <a:ext cx="2634855" cy="2397718"/>
          </a:xfrm>
          <a:custGeom>
            <a:avLst/>
            <a:gdLst/>
            <a:ahLst/>
            <a:cxnLst/>
            <a:rect r="r" b="b" t="t" l="l"/>
            <a:pathLst>
              <a:path h="2397718" w="2634855">
                <a:moveTo>
                  <a:pt x="0" y="0"/>
                </a:moveTo>
                <a:lnTo>
                  <a:pt x="2634855" y="0"/>
                </a:lnTo>
                <a:lnTo>
                  <a:pt x="2634855" y="2397718"/>
                </a:lnTo>
                <a:lnTo>
                  <a:pt x="0" y="2397718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5876743" y="8146461"/>
            <a:ext cx="1376954" cy="2151490"/>
          </a:xfrm>
          <a:custGeom>
            <a:avLst/>
            <a:gdLst/>
            <a:ahLst/>
            <a:cxnLst/>
            <a:rect r="r" b="b" t="t" l="l"/>
            <a:pathLst>
              <a:path h="2151490" w="1376954">
                <a:moveTo>
                  <a:pt x="0" y="0"/>
                </a:moveTo>
                <a:lnTo>
                  <a:pt x="1376954" y="0"/>
                </a:lnTo>
                <a:lnTo>
                  <a:pt x="1376954" y="2151490"/>
                </a:lnTo>
                <a:lnTo>
                  <a:pt x="0" y="215149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7077180" y="7996628"/>
            <a:ext cx="1828873" cy="2203461"/>
          </a:xfrm>
          <a:custGeom>
            <a:avLst/>
            <a:gdLst/>
            <a:ahLst/>
            <a:cxnLst/>
            <a:rect r="r" b="b" t="t" l="l"/>
            <a:pathLst>
              <a:path h="2203461" w="1828873">
                <a:moveTo>
                  <a:pt x="0" y="0"/>
                </a:moveTo>
                <a:lnTo>
                  <a:pt x="1828872" y="0"/>
                </a:lnTo>
                <a:lnTo>
                  <a:pt x="1828872" y="2203461"/>
                </a:lnTo>
                <a:lnTo>
                  <a:pt x="0" y="220346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7564356" y="6999704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586060" y="-191566"/>
            <a:ext cx="5701940" cy="5366951"/>
          </a:xfrm>
          <a:custGeom>
            <a:avLst/>
            <a:gdLst/>
            <a:ahLst/>
            <a:cxnLst/>
            <a:rect r="r" b="b" t="t" l="l"/>
            <a:pathLst>
              <a:path h="5366951" w="5701940">
                <a:moveTo>
                  <a:pt x="0" y="0"/>
                </a:moveTo>
                <a:lnTo>
                  <a:pt x="5701940" y="0"/>
                </a:lnTo>
                <a:lnTo>
                  <a:pt x="5701940" y="5366951"/>
                </a:lnTo>
                <a:lnTo>
                  <a:pt x="0" y="53669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41297">
            <a:off x="8160735" y="5934334"/>
            <a:ext cx="11593887" cy="6647931"/>
          </a:xfrm>
          <a:custGeom>
            <a:avLst/>
            <a:gdLst/>
            <a:ahLst/>
            <a:cxnLst/>
            <a:rect r="r" b="b" t="t" l="l"/>
            <a:pathLst>
              <a:path h="6647931" w="11593887">
                <a:moveTo>
                  <a:pt x="0" y="0"/>
                </a:moveTo>
                <a:lnTo>
                  <a:pt x="11593887" y="0"/>
                </a:lnTo>
                <a:lnTo>
                  <a:pt x="11593887" y="6647932"/>
                </a:lnTo>
                <a:lnTo>
                  <a:pt x="0" y="66479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71" b="-6341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00888">
            <a:off x="-1314689" y="6073219"/>
            <a:ext cx="11593887" cy="6647931"/>
          </a:xfrm>
          <a:custGeom>
            <a:avLst/>
            <a:gdLst/>
            <a:ahLst/>
            <a:cxnLst/>
            <a:rect r="r" b="b" t="t" l="l"/>
            <a:pathLst>
              <a:path h="6647931" w="11593887">
                <a:moveTo>
                  <a:pt x="0" y="0"/>
                </a:moveTo>
                <a:lnTo>
                  <a:pt x="11593887" y="0"/>
                </a:lnTo>
                <a:lnTo>
                  <a:pt x="11593887" y="6647931"/>
                </a:lnTo>
                <a:lnTo>
                  <a:pt x="0" y="66479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71" b="-63417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1028700"/>
            <a:ext cx="15496273" cy="8293369"/>
          </a:xfrm>
          <a:custGeom>
            <a:avLst/>
            <a:gdLst/>
            <a:ahLst/>
            <a:cxnLst/>
            <a:rect r="r" b="b" t="t" l="l"/>
            <a:pathLst>
              <a:path h="8293369" w="15496273">
                <a:moveTo>
                  <a:pt x="0" y="0"/>
                </a:moveTo>
                <a:lnTo>
                  <a:pt x="15496273" y="0"/>
                </a:lnTo>
                <a:lnTo>
                  <a:pt x="15496273" y="8293369"/>
                </a:lnTo>
                <a:lnTo>
                  <a:pt x="0" y="82933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489" b="-51354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417983" y="2378773"/>
            <a:ext cx="13994067" cy="2746277"/>
            <a:chOff x="0" y="0"/>
            <a:chExt cx="3685680" cy="7232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85680" cy="723299"/>
            </a:xfrm>
            <a:custGeom>
              <a:avLst/>
              <a:gdLst/>
              <a:ahLst/>
              <a:cxnLst/>
              <a:rect r="r" b="b" t="t" l="l"/>
              <a:pathLst>
                <a:path h="723299" w="3685680">
                  <a:moveTo>
                    <a:pt x="35960" y="0"/>
                  </a:moveTo>
                  <a:lnTo>
                    <a:pt x="3649720" y="0"/>
                  </a:lnTo>
                  <a:cubicBezTo>
                    <a:pt x="3669580" y="0"/>
                    <a:pt x="3685680" y="16100"/>
                    <a:pt x="3685680" y="35960"/>
                  </a:cubicBezTo>
                  <a:lnTo>
                    <a:pt x="3685680" y="687339"/>
                  </a:lnTo>
                  <a:cubicBezTo>
                    <a:pt x="3685680" y="696877"/>
                    <a:pt x="3681892" y="706023"/>
                    <a:pt x="3675148" y="712767"/>
                  </a:cubicBezTo>
                  <a:cubicBezTo>
                    <a:pt x="3668404" y="719511"/>
                    <a:pt x="3659257" y="723299"/>
                    <a:pt x="3649720" y="723299"/>
                  </a:cubicBezTo>
                  <a:lnTo>
                    <a:pt x="35960" y="723299"/>
                  </a:lnTo>
                  <a:cubicBezTo>
                    <a:pt x="26423" y="723299"/>
                    <a:pt x="17276" y="719511"/>
                    <a:pt x="10532" y="712767"/>
                  </a:cubicBezTo>
                  <a:cubicBezTo>
                    <a:pt x="3789" y="706023"/>
                    <a:pt x="0" y="696877"/>
                    <a:pt x="0" y="687339"/>
                  </a:cubicBezTo>
                  <a:lnTo>
                    <a:pt x="0" y="35960"/>
                  </a:lnTo>
                  <a:cubicBezTo>
                    <a:pt x="0" y="26423"/>
                    <a:pt x="3789" y="17276"/>
                    <a:pt x="10532" y="10532"/>
                  </a:cubicBezTo>
                  <a:cubicBezTo>
                    <a:pt x="17276" y="3789"/>
                    <a:pt x="26423" y="0"/>
                    <a:pt x="35960" y="0"/>
                  </a:cubicBezTo>
                  <a:close/>
                </a:path>
              </a:pathLst>
            </a:custGeom>
            <a:solidFill>
              <a:srgbClr val="EF7BB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3685680" cy="7518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552470" y="4202545"/>
            <a:ext cx="4839177" cy="4565851"/>
            <a:chOff x="0" y="0"/>
            <a:chExt cx="1748696" cy="164992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48696" cy="1649926"/>
            </a:xfrm>
            <a:custGeom>
              <a:avLst/>
              <a:gdLst/>
              <a:ahLst/>
              <a:cxnLst/>
              <a:rect r="r" b="b" t="t" l="l"/>
              <a:pathLst>
                <a:path h="1649926" w="1748696">
                  <a:moveTo>
                    <a:pt x="103990" y="0"/>
                  </a:moveTo>
                  <a:lnTo>
                    <a:pt x="1644706" y="0"/>
                  </a:lnTo>
                  <a:cubicBezTo>
                    <a:pt x="1672286" y="0"/>
                    <a:pt x="1698736" y="10956"/>
                    <a:pt x="1718238" y="30458"/>
                  </a:cubicBezTo>
                  <a:cubicBezTo>
                    <a:pt x="1737740" y="49960"/>
                    <a:pt x="1748696" y="76410"/>
                    <a:pt x="1748696" y="103990"/>
                  </a:cubicBezTo>
                  <a:lnTo>
                    <a:pt x="1748696" y="1545936"/>
                  </a:lnTo>
                  <a:cubicBezTo>
                    <a:pt x="1748696" y="1573516"/>
                    <a:pt x="1737740" y="1599966"/>
                    <a:pt x="1718238" y="1619468"/>
                  </a:cubicBezTo>
                  <a:cubicBezTo>
                    <a:pt x="1698736" y="1638970"/>
                    <a:pt x="1672286" y="1649926"/>
                    <a:pt x="1644706" y="1649926"/>
                  </a:cubicBezTo>
                  <a:lnTo>
                    <a:pt x="103990" y="1649926"/>
                  </a:lnTo>
                  <a:cubicBezTo>
                    <a:pt x="76410" y="1649926"/>
                    <a:pt x="49960" y="1638970"/>
                    <a:pt x="30458" y="1619468"/>
                  </a:cubicBezTo>
                  <a:cubicBezTo>
                    <a:pt x="10956" y="1599966"/>
                    <a:pt x="0" y="1573516"/>
                    <a:pt x="0" y="1545936"/>
                  </a:cubicBezTo>
                  <a:lnTo>
                    <a:pt x="0" y="103990"/>
                  </a:lnTo>
                  <a:cubicBezTo>
                    <a:pt x="0" y="76410"/>
                    <a:pt x="10956" y="49960"/>
                    <a:pt x="30458" y="30458"/>
                  </a:cubicBezTo>
                  <a:cubicBezTo>
                    <a:pt x="49960" y="10956"/>
                    <a:pt x="76410" y="0"/>
                    <a:pt x="10399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748696" cy="16785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442492">
            <a:off x="804868" y="104359"/>
            <a:ext cx="1765882" cy="2170055"/>
          </a:xfrm>
          <a:custGeom>
            <a:avLst/>
            <a:gdLst/>
            <a:ahLst/>
            <a:cxnLst/>
            <a:rect r="r" b="b" t="t" l="l"/>
            <a:pathLst>
              <a:path h="2170055" w="1765882">
                <a:moveTo>
                  <a:pt x="0" y="0"/>
                </a:moveTo>
                <a:lnTo>
                  <a:pt x="1765882" y="0"/>
                </a:lnTo>
                <a:lnTo>
                  <a:pt x="1765882" y="2170055"/>
                </a:lnTo>
                <a:lnTo>
                  <a:pt x="0" y="21700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94623">
            <a:off x="15311908" y="1983130"/>
            <a:ext cx="2426129" cy="1857092"/>
          </a:xfrm>
          <a:custGeom>
            <a:avLst/>
            <a:gdLst/>
            <a:ahLst/>
            <a:cxnLst/>
            <a:rect r="r" b="b" t="t" l="l"/>
            <a:pathLst>
              <a:path h="1857092" w="2426129">
                <a:moveTo>
                  <a:pt x="0" y="0"/>
                </a:moveTo>
                <a:lnTo>
                  <a:pt x="2426130" y="0"/>
                </a:lnTo>
                <a:lnTo>
                  <a:pt x="2426130" y="1857092"/>
                </a:lnTo>
                <a:lnTo>
                  <a:pt x="0" y="18570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5400000">
            <a:off x="14914715" y="1517620"/>
            <a:ext cx="2953863" cy="912005"/>
          </a:xfrm>
          <a:custGeom>
            <a:avLst/>
            <a:gdLst/>
            <a:ahLst/>
            <a:cxnLst/>
            <a:rect r="r" b="b" t="t" l="l"/>
            <a:pathLst>
              <a:path h="912005" w="2953863">
                <a:moveTo>
                  <a:pt x="0" y="0"/>
                </a:moveTo>
                <a:lnTo>
                  <a:pt x="2953863" y="0"/>
                </a:lnTo>
                <a:lnTo>
                  <a:pt x="2953863" y="912006"/>
                </a:lnTo>
                <a:lnTo>
                  <a:pt x="0" y="912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86836" y="520205"/>
            <a:ext cx="3869283" cy="2782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16"/>
              </a:lnSpc>
            </a:pPr>
            <a:r>
              <a:rPr lang="en-US" sz="14583">
                <a:solidFill>
                  <a:srgbClr val="1E3370"/>
                </a:solidFill>
                <a:latin typeface="Shelley Script"/>
                <a:ea typeface="Shelley Script"/>
                <a:cs typeface="Shelley Script"/>
                <a:sym typeface="Shelley Script"/>
              </a:rPr>
              <a:t>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216239" y="609600"/>
            <a:ext cx="3660255" cy="2528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541"/>
              </a:lnSpc>
            </a:pPr>
            <a:r>
              <a:rPr lang="en-US" sz="13958">
                <a:solidFill>
                  <a:srgbClr val="1E3370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et's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12792" y="411573"/>
            <a:ext cx="3869283" cy="2781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440"/>
              </a:lnSpc>
            </a:pPr>
            <a:r>
              <a:rPr lang="en-US" sz="14600">
                <a:solidFill>
                  <a:srgbClr val="1E3370"/>
                </a:solidFill>
                <a:latin typeface="Shelley Script"/>
                <a:ea typeface="Shelley Script"/>
                <a:cs typeface="Shelley Script"/>
                <a:sym typeface="Shelley Script"/>
              </a:rPr>
              <a:t>C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31252" y="499695"/>
            <a:ext cx="5354807" cy="2528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541"/>
              </a:lnSpc>
            </a:pPr>
            <a:r>
              <a:rPr lang="en-US" sz="13958">
                <a:solidFill>
                  <a:srgbClr val="1E3370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hange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704271" y="8870958"/>
            <a:ext cx="16917988" cy="1438668"/>
            <a:chOff x="0" y="0"/>
            <a:chExt cx="4455766" cy="37890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455766" cy="378908"/>
            </a:xfrm>
            <a:custGeom>
              <a:avLst/>
              <a:gdLst/>
              <a:ahLst/>
              <a:cxnLst/>
              <a:rect r="r" b="b" t="t" l="l"/>
              <a:pathLst>
                <a:path h="378908" w="4455766">
                  <a:moveTo>
                    <a:pt x="29745" y="0"/>
                  </a:moveTo>
                  <a:lnTo>
                    <a:pt x="4426021" y="0"/>
                  </a:lnTo>
                  <a:cubicBezTo>
                    <a:pt x="4442449" y="0"/>
                    <a:pt x="4455766" y="13317"/>
                    <a:pt x="4455766" y="29745"/>
                  </a:cubicBezTo>
                  <a:lnTo>
                    <a:pt x="4455766" y="349163"/>
                  </a:lnTo>
                  <a:cubicBezTo>
                    <a:pt x="4455766" y="365591"/>
                    <a:pt x="4442449" y="378908"/>
                    <a:pt x="4426021" y="378908"/>
                  </a:cubicBezTo>
                  <a:lnTo>
                    <a:pt x="29745" y="378908"/>
                  </a:lnTo>
                  <a:cubicBezTo>
                    <a:pt x="13317" y="378908"/>
                    <a:pt x="0" y="365591"/>
                    <a:pt x="0" y="349163"/>
                  </a:cubicBezTo>
                  <a:lnTo>
                    <a:pt x="0" y="29745"/>
                  </a:lnTo>
                  <a:cubicBezTo>
                    <a:pt x="0" y="13317"/>
                    <a:pt x="13317" y="0"/>
                    <a:pt x="2974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4455766" cy="426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Any questions or requests please feel free to contact me</a:t>
              </a:r>
              <a:r>
                <a:rPr lang="en-US" sz="229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</a:t>
              </a:r>
            </a:p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 TIKTOK: nathi_for_msyp INSTAGRAM: nathi_for_msyp</a:t>
              </a:r>
            </a:p>
            <a:p>
              <a:pPr algn="ctr" marL="0" indent="0" lvl="0">
                <a:lnSpc>
                  <a:spcPts val="363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17983" y="4202545"/>
            <a:ext cx="4467037" cy="4662350"/>
            <a:chOff x="0" y="0"/>
            <a:chExt cx="1614219" cy="168479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614219" cy="1684798"/>
            </a:xfrm>
            <a:custGeom>
              <a:avLst/>
              <a:gdLst/>
              <a:ahLst/>
              <a:cxnLst/>
              <a:rect r="r" b="b" t="t" l="l"/>
              <a:pathLst>
                <a:path h="1684798" w="1614219">
                  <a:moveTo>
                    <a:pt x="112653" y="0"/>
                  </a:moveTo>
                  <a:lnTo>
                    <a:pt x="1501566" y="0"/>
                  </a:lnTo>
                  <a:cubicBezTo>
                    <a:pt x="1531443" y="0"/>
                    <a:pt x="1560097" y="11869"/>
                    <a:pt x="1581224" y="32995"/>
                  </a:cubicBezTo>
                  <a:cubicBezTo>
                    <a:pt x="1602350" y="54122"/>
                    <a:pt x="1614219" y="82776"/>
                    <a:pt x="1614219" y="112653"/>
                  </a:cubicBezTo>
                  <a:lnTo>
                    <a:pt x="1614219" y="1572145"/>
                  </a:lnTo>
                  <a:cubicBezTo>
                    <a:pt x="1614219" y="1602022"/>
                    <a:pt x="1602350" y="1630676"/>
                    <a:pt x="1581224" y="1651802"/>
                  </a:cubicBezTo>
                  <a:cubicBezTo>
                    <a:pt x="1560097" y="1672929"/>
                    <a:pt x="1531443" y="1684798"/>
                    <a:pt x="1501566" y="1684798"/>
                  </a:cubicBezTo>
                  <a:lnTo>
                    <a:pt x="112653" y="1684798"/>
                  </a:lnTo>
                  <a:cubicBezTo>
                    <a:pt x="82776" y="1684798"/>
                    <a:pt x="54122" y="1672929"/>
                    <a:pt x="32995" y="1651802"/>
                  </a:cubicBezTo>
                  <a:cubicBezTo>
                    <a:pt x="11869" y="1630676"/>
                    <a:pt x="0" y="1602022"/>
                    <a:pt x="0" y="1572145"/>
                  </a:cubicBezTo>
                  <a:lnTo>
                    <a:pt x="0" y="112653"/>
                  </a:lnTo>
                  <a:cubicBezTo>
                    <a:pt x="0" y="82776"/>
                    <a:pt x="11869" y="54122"/>
                    <a:pt x="32995" y="32995"/>
                  </a:cubicBezTo>
                  <a:cubicBezTo>
                    <a:pt x="54122" y="11869"/>
                    <a:pt x="82776" y="0"/>
                    <a:pt x="11265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614219" cy="17133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202669" y="2864051"/>
            <a:ext cx="5509037" cy="438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54"/>
              </a:lnSpc>
              <a:spcBef>
                <a:spcPct val="0"/>
              </a:spcBef>
            </a:pPr>
            <a:r>
              <a:rPr lang="en-US" b="true" sz="261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EQUALITY &amp; INCLUSION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02669" y="3406052"/>
            <a:ext cx="14683897" cy="691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</a:pPr>
            <a:r>
              <a:rPr lang="en-US" sz="233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Championing diverse youth voices across Scotland, ensuring every young person — regardless </a:t>
            </a:r>
          </a:p>
          <a:p>
            <a:pPr algn="ctr" marL="0" indent="0" lvl="0">
              <a:lnSpc>
                <a:spcPts val="2749"/>
              </a:lnSpc>
            </a:pPr>
            <a:r>
              <a:rPr lang="en-US" sz="233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of background — is heard, valued, and represented in our parliament.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-402350" y="7885142"/>
            <a:ext cx="2862099" cy="2880100"/>
          </a:xfrm>
          <a:custGeom>
            <a:avLst/>
            <a:gdLst/>
            <a:ahLst/>
            <a:cxnLst/>
            <a:rect r="r" b="b" t="t" l="l"/>
            <a:pathLst>
              <a:path h="2880100" w="2862099">
                <a:moveTo>
                  <a:pt x="0" y="0"/>
                </a:moveTo>
                <a:lnTo>
                  <a:pt x="2862100" y="0"/>
                </a:lnTo>
                <a:lnTo>
                  <a:pt x="2862100" y="2880100"/>
                </a:lnTo>
                <a:lnTo>
                  <a:pt x="0" y="28801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6876494" y="4202545"/>
            <a:ext cx="4214603" cy="4662350"/>
            <a:chOff x="0" y="0"/>
            <a:chExt cx="1522999" cy="168479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522999" cy="1684798"/>
            </a:xfrm>
            <a:custGeom>
              <a:avLst/>
              <a:gdLst/>
              <a:ahLst/>
              <a:cxnLst/>
              <a:rect r="r" b="b" t="t" l="l"/>
              <a:pathLst>
                <a:path h="1684798" w="1522999">
                  <a:moveTo>
                    <a:pt x="119400" y="0"/>
                  </a:moveTo>
                  <a:lnTo>
                    <a:pt x="1403598" y="0"/>
                  </a:lnTo>
                  <a:cubicBezTo>
                    <a:pt x="1435265" y="0"/>
                    <a:pt x="1465635" y="12580"/>
                    <a:pt x="1488027" y="34972"/>
                  </a:cubicBezTo>
                  <a:cubicBezTo>
                    <a:pt x="1510419" y="57363"/>
                    <a:pt x="1522999" y="87733"/>
                    <a:pt x="1522999" y="119400"/>
                  </a:cubicBezTo>
                  <a:lnTo>
                    <a:pt x="1522999" y="1565397"/>
                  </a:lnTo>
                  <a:cubicBezTo>
                    <a:pt x="1522999" y="1597064"/>
                    <a:pt x="1510419" y="1627434"/>
                    <a:pt x="1488027" y="1649826"/>
                  </a:cubicBezTo>
                  <a:cubicBezTo>
                    <a:pt x="1465635" y="1672218"/>
                    <a:pt x="1435265" y="1684798"/>
                    <a:pt x="1403598" y="1684798"/>
                  </a:cubicBezTo>
                  <a:lnTo>
                    <a:pt x="119400" y="1684798"/>
                  </a:lnTo>
                  <a:cubicBezTo>
                    <a:pt x="87733" y="1684798"/>
                    <a:pt x="57363" y="1672218"/>
                    <a:pt x="34972" y="1649826"/>
                  </a:cubicBezTo>
                  <a:cubicBezTo>
                    <a:pt x="12580" y="1627434"/>
                    <a:pt x="0" y="1597064"/>
                    <a:pt x="0" y="1565397"/>
                  </a:cubicBezTo>
                  <a:lnTo>
                    <a:pt x="0" y="119400"/>
                  </a:lnTo>
                  <a:cubicBezTo>
                    <a:pt x="0" y="87733"/>
                    <a:pt x="12580" y="57363"/>
                    <a:pt x="34972" y="34972"/>
                  </a:cubicBezTo>
                  <a:cubicBezTo>
                    <a:pt x="57363" y="12580"/>
                    <a:pt x="87733" y="0"/>
                    <a:pt x="119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8DD1">
                    <a:alpha val="100000"/>
                  </a:srgbClr>
                </a:gs>
                <a:gs pos="100000">
                  <a:srgbClr val="FDBBEC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28575"/>
              <a:ext cx="1522999" cy="17133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320662" y="4781443"/>
            <a:ext cx="4661679" cy="38633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3"/>
              </a:lnSpc>
              <a:spcBef>
                <a:spcPct val="0"/>
              </a:spcBef>
            </a:pPr>
            <a:r>
              <a:rPr lang="en-US" b="true" sz="202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not only hear from those already involved in youth groups or leadership, but actively reach young people who may not usually feel confident speaking up.</a:t>
            </a:r>
          </a:p>
          <a:p>
            <a:pPr algn="ctr">
              <a:lnSpc>
                <a:spcPts val="2833"/>
              </a:lnSpc>
              <a:spcBef>
                <a:spcPct val="0"/>
              </a:spcBef>
            </a:pPr>
            <a:r>
              <a:rPr lang="en-US" b="true" sz="2023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use social media, anonymous surveys, polls and face-to-face conversations in schools, youth groups and community spaces.</a:t>
            </a:r>
          </a:p>
          <a:p>
            <a:pPr algn="ctr">
              <a:lnSpc>
                <a:spcPts val="2833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6953915" y="4957352"/>
            <a:ext cx="4056321" cy="351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b="true" sz="19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make these opportunities as accessible as possible by offering different ways to share views, using clear and easy-to-understand language, and considering accessibility needs, including those of disabled and neurodivergent young people.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</a:p>
        </p:txBody>
      </p:sp>
      <p:sp>
        <p:nvSpPr>
          <p:cNvPr name="TextBox 34" id="34"/>
          <p:cNvSpPr txBox="true"/>
          <p:nvPr/>
        </p:nvSpPr>
        <p:spPr>
          <a:xfrm rot="0">
            <a:off x="11402624" y="4904452"/>
            <a:ext cx="5138869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also make sure young people who have limited access to technology have other ways to participate.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would welcome opinions that challenge my own because good representation means listening, not assuming.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b="true" sz="189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want young people to see their voices being listened to, represented and turned into action.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16268049" y="7885142"/>
            <a:ext cx="1354210" cy="2305930"/>
          </a:xfrm>
          <a:custGeom>
            <a:avLst/>
            <a:gdLst/>
            <a:ahLst/>
            <a:cxnLst/>
            <a:rect r="r" b="b" t="t" l="l"/>
            <a:pathLst>
              <a:path h="2305930" w="1354210">
                <a:moveTo>
                  <a:pt x="0" y="0"/>
                </a:moveTo>
                <a:lnTo>
                  <a:pt x="1354209" y="0"/>
                </a:lnTo>
                <a:lnTo>
                  <a:pt x="1354209" y="2305930"/>
                </a:lnTo>
                <a:lnTo>
                  <a:pt x="0" y="2305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 descr="20250919_135716.jpg"/>
          <p:cNvSpPr/>
          <p:nvPr/>
        </p:nvSpPr>
        <p:spPr>
          <a:xfrm flipH="false" flipV="false" rot="0">
            <a:off x="9914408" y="918795"/>
            <a:ext cx="47625" cy="3749269"/>
          </a:xfrm>
          <a:custGeom>
            <a:avLst/>
            <a:gdLst/>
            <a:ahLst/>
            <a:cxnLst/>
            <a:rect r="r" b="b" t="t" l="l"/>
            <a:pathLst>
              <a:path h="3749269" w="47625">
                <a:moveTo>
                  <a:pt x="0" y="0"/>
                </a:moveTo>
                <a:lnTo>
                  <a:pt x="47625" y="0"/>
                </a:lnTo>
                <a:lnTo>
                  <a:pt x="47625" y="3749269"/>
                </a:lnTo>
                <a:lnTo>
                  <a:pt x="0" y="37492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-1694000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DAHWyHgH4V0</dc:identifier>
  <dcterms:modified xsi:type="dcterms:W3CDTF">2011-08-01T06:04:30Z</dcterms:modified>
  <cp:revision>1</cp:revision>
  <dc:title>Copy of SYP campaign</dc:title>
</cp:coreProperties>
</file>