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4254a8ac2aeb43c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4254a8ac2aeb43c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454321d3f0028e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454321d3f0028e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1066800" y="1541425"/>
            <a:ext cx="7213500" cy="1255800"/>
          </a:xfrm>
          <a:prstGeom prst="rect">
            <a:avLst/>
          </a:prstGeom>
          <a:noFill/>
          <a:ln cap="flat" cmpd="sng" w="76200">
            <a:solidFill>
              <a:schemeClr val="accent4"/>
            </a:solidFill>
            <a:prstDash val="dashDot"/>
            <a:round/>
            <a:headEnd len="sm" w="sm" type="none"/>
            <a:tailEnd len="sm" w="sm" type="none"/>
          </a:ln>
        </p:spPr>
        <p:txBody>
          <a:bodyPr anchorCtr="0" anchor="b" bIns="91425" lIns="91425" spcFirstLastPara="1" rIns="91425" wrap="square" tIns="91425">
            <a:normAutofit/>
          </a:bodyPr>
          <a:lstStyle/>
          <a:p>
            <a:pPr indent="0" lvl="0" marL="0" rtl="0" algn="ctr">
              <a:spcBef>
                <a:spcPts val="0"/>
              </a:spcBef>
              <a:spcAft>
                <a:spcPts val="0"/>
              </a:spcAft>
              <a:buNone/>
            </a:pPr>
            <a:r>
              <a:rPr lang="en-GB">
                <a:solidFill>
                  <a:srgbClr val="1155CC"/>
                </a:solidFill>
              </a:rPr>
              <a:t>How can I help </a:t>
            </a:r>
            <a:r>
              <a:rPr b="1" lang="en-GB">
                <a:solidFill>
                  <a:srgbClr val="1155CC"/>
                </a:solidFill>
              </a:rPr>
              <a:t>you</a:t>
            </a:r>
            <a:r>
              <a:rPr lang="en-GB">
                <a:solidFill>
                  <a:srgbClr val="1155CC"/>
                </a:solidFill>
              </a:rPr>
              <a:t>?</a:t>
            </a:r>
            <a:endParaRPr>
              <a:solidFill>
                <a:srgbClr val="1155CC"/>
              </a:solidFill>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u="sng">
                <a:solidFill>
                  <a:srgbClr val="6D9EEB"/>
                </a:solidFill>
              </a:rPr>
              <a:t>Ava Broadley MSYP Candidate for EK</a:t>
            </a:r>
            <a:endParaRPr u="sng">
              <a:solidFill>
                <a:srgbClr val="6D9EEB"/>
              </a:solidFill>
            </a:endParaRPr>
          </a:p>
        </p:txBody>
      </p:sp>
      <p:sp>
        <p:nvSpPr>
          <p:cNvPr id="56" name="Google Shape;56;p13"/>
          <p:cNvSpPr/>
          <p:nvPr/>
        </p:nvSpPr>
        <p:spPr>
          <a:xfrm rot="1333979">
            <a:off x="7264754" y="-4338"/>
            <a:ext cx="1656077" cy="1431473"/>
          </a:xfrm>
          <a:prstGeom prst="clou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7244150" y="1173925"/>
            <a:ext cx="351300" cy="3675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p:nvPr/>
        </p:nvSpPr>
        <p:spPr>
          <a:xfrm flipH="1">
            <a:off x="7091775" y="1651775"/>
            <a:ext cx="258600" cy="263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62" name="Shape 62"/>
        <p:cNvGrpSpPr/>
        <p:nvPr/>
      </p:nvGrpSpPr>
      <p:grpSpPr>
        <a:xfrm>
          <a:off x="0" y="0"/>
          <a:ext cx="0" cy="0"/>
          <a:chOff x="0" y="0"/>
          <a:chExt cx="0" cy="0"/>
        </a:xfrm>
      </p:grpSpPr>
      <p:sp>
        <p:nvSpPr>
          <p:cNvPr id="63" name="Google Shape;63;p14"/>
          <p:cNvSpPr txBox="1"/>
          <p:nvPr>
            <p:ph type="title"/>
          </p:nvPr>
        </p:nvSpPr>
        <p:spPr>
          <a:xfrm>
            <a:off x="311700" y="445025"/>
            <a:ext cx="2770200" cy="630300"/>
          </a:xfrm>
          <a:prstGeom prst="rect">
            <a:avLst/>
          </a:prstGeom>
          <a:ln cap="flat" cmpd="sng" w="38100">
            <a:solidFill>
              <a:schemeClr val="accent4"/>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rgbClr val="0000FF"/>
                </a:solidFill>
              </a:rPr>
              <a:t>About Me! :)</a:t>
            </a:r>
            <a:endParaRPr>
              <a:solidFill>
                <a:srgbClr val="0000FF"/>
              </a:solidFill>
            </a:endParaRPr>
          </a:p>
        </p:txBody>
      </p:sp>
      <p:sp>
        <p:nvSpPr>
          <p:cNvPr id="64" name="Google Shape;64;p14"/>
          <p:cNvSpPr txBox="1"/>
          <p:nvPr/>
        </p:nvSpPr>
        <p:spPr>
          <a:xfrm>
            <a:off x="473400" y="1341150"/>
            <a:ext cx="2446800" cy="102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0B5394"/>
                </a:solidFill>
              </a:rPr>
              <a:t>I’m a 17 year old pupil at St Andrew’s and St Brides </a:t>
            </a:r>
            <a:endParaRPr sz="1800">
              <a:solidFill>
                <a:srgbClr val="0B5394"/>
              </a:solidFill>
            </a:endParaRPr>
          </a:p>
        </p:txBody>
      </p:sp>
      <p:sp>
        <p:nvSpPr>
          <p:cNvPr id="65" name="Google Shape;65;p14"/>
          <p:cNvSpPr txBox="1"/>
          <p:nvPr/>
        </p:nvSpPr>
        <p:spPr>
          <a:xfrm>
            <a:off x="571392" y="2628475"/>
            <a:ext cx="2116800" cy="102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3D85C6"/>
                </a:solidFill>
              </a:rPr>
              <a:t>I’m a member of our school’s debate team</a:t>
            </a:r>
            <a:endParaRPr sz="1800">
              <a:solidFill>
                <a:srgbClr val="3D85C6"/>
              </a:solidFill>
            </a:endParaRPr>
          </a:p>
        </p:txBody>
      </p:sp>
      <p:sp>
        <p:nvSpPr>
          <p:cNvPr id="66" name="Google Shape;66;p14"/>
          <p:cNvSpPr txBox="1"/>
          <p:nvPr/>
        </p:nvSpPr>
        <p:spPr>
          <a:xfrm>
            <a:off x="5350925" y="4083950"/>
            <a:ext cx="2116800" cy="74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3D85C6"/>
                </a:solidFill>
              </a:rPr>
              <a:t>I love art, makeup and music!</a:t>
            </a:r>
            <a:endParaRPr sz="1800">
              <a:solidFill>
                <a:srgbClr val="3D85C6"/>
              </a:solidFill>
            </a:endParaRPr>
          </a:p>
        </p:txBody>
      </p:sp>
      <p:sp>
        <p:nvSpPr>
          <p:cNvPr id="67" name="Google Shape;67;p14"/>
          <p:cNvSpPr txBox="1"/>
          <p:nvPr/>
        </p:nvSpPr>
        <p:spPr>
          <a:xfrm>
            <a:off x="5812458" y="2739463"/>
            <a:ext cx="2446800" cy="74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0B5394"/>
                </a:solidFill>
              </a:rPr>
              <a:t>My favourite band is Arctic Monkeys 🪩</a:t>
            </a:r>
            <a:endParaRPr sz="1800">
              <a:solidFill>
                <a:srgbClr val="0B5394"/>
              </a:solidFill>
            </a:endParaRPr>
          </a:p>
        </p:txBody>
      </p:sp>
      <p:sp>
        <p:nvSpPr>
          <p:cNvPr id="68" name="Google Shape;68;p14"/>
          <p:cNvSpPr txBox="1"/>
          <p:nvPr/>
        </p:nvSpPr>
        <p:spPr>
          <a:xfrm>
            <a:off x="1066792" y="3915800"/>
            <a:ext cx="2446800" cy="102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0B5394"/>
                </a:solidFill>
              </a:rPr>
              <a:t>My favourite subjects are politics and spanish</a:t>
            </a:r>
            <a:endParaRPr sz="1800">
              <a:solidFill>
                <a:srgbClr val="0B5394"/>
              </a:solidFill>
            </a:endParaRPr>
          </a:p>
        </p:txBody>
      </p:sp>
      <p:sp>
        <p:nvSpPr>
          <p:cNvPr id="69" name="Google Shape;69;p14"/>
          <p:cNvSpPr txBox="1"/>
          <p:nvPr/>
        </p:nvSpPr>
        <p:spPr>
          <a:xfrm>
            <a:off x="5350925" y="445025"/>
            <a:ext cx="1338000" cy="130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3D85C6"/>
                </a:solidFill>
              </a:rPr>
              <a:t>I have a dog called Archie </a:t>
            </a:r>
            <a:endParaRPr sz="1800">
              <a:solidFill>
                <a:srgbClr val="3D85C6"/>
              </a:solidFill>
            </a:endParaRPr>
          </a:p>
          <a:p>
            <a:pPr indent="0" lvl="0" marL="0" rtl="0" algn="ctr">
              <a:spcBef>
                <a:spcPts val="0"/>
              </a:spcBef>
              <a:spcAft>
                <a:spcPts val="0"/>
              </a:spcAft>
              <a:buNone/>
            </a:pPr>
            <a:r>
              <a:rPr lang="en-GB" sz="1800">
                <a:solidFill>
                  <a:srgbClr val="3D85C6"/>
                </a:solidFill>
              </a:rPr>
              <a:t>——&gt;</a:t>
            </a:r>
            <a:endParaRPr sz="1800">
              <a:solidFill>
                <a:srgbClr val="3D85C6"/>
              </a:solidFill>
            </a:endParaRPr>
          </a:p>
        </p:txBody>
      </p:sp>
      <p:pic>
        <p:nvPicPr>
          <p:cNvPr id="70" name="Google Shape;70;p14"/>
          <p:cNvPicPr preferRelativeResize="0"/>
          <p:nvPr/>
        </p:nvPicPr>
        <p:blipFill>
          <a:blip r:embed="rId3">
            <a:alphaModFix/>
          </a:blip>
          <a:stretch>
            <a:fillRect/>
          </a:stretch>
        </p:blipFill>
        <p:spPr>
          <a:xfrm>
            <a:off x="7058726" y="207000"/>
            <a:ext cx="1773576" cy="2364758"/>
          </a:xfrm>
          <a:prstGeom prst="rect">
            <a:avLst/>
          </a:prstGeom>
          <a:noFill/>
          <a:ln>
            <a:noFill/>
          </a:ln>
        </p:spPr>
      </p:pic>
      <p:pic>
        <p:nvPicPr>
          <p:cNvPr id="71" name="Google Shape;71;p14"/>
          <p:cNvPicPr preferRelativeResize="0"/>
          <p:nvPr/>
        </p:nvPicPr>
        <p:blipFill>
          <a:blip r:embed="rId4">
            <a:alphaModFix/>
          </a:blip>
          <a:stretch>
            <a:fillRect/>
          </a:stretch>
        </p:blipFill>
        <p:spPr>
          <a:xfrm>
            <a:off x="3234126" y="1140542"/>
            <a:ext cx="2116800" cy="28224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966"/>
        </a:solidFill>
      </p:bgPr>
    </p:bg>
    <p:spTree>
      <p:nvGrpSpPr>
        <p:cNvPr id="75" name="Shape 75"/>
        <p:cNvGrpSpPr/>
        <p:nvPr/>
      </p:nvGrpSpPr>
      <p:grpSpPr>
        <a:xfrm>
          <a:off x="0" y="0"/>
          <a:ext cx="0" cy="0"/>
          <a:chOff x="0" y="0"/>
          <a:chExt cx="0" cy="0"/>
        </a:xfrm>
      </p:grpSpPr>
      <p:sp>
        <p:nvSpPr>
          <p:cNvPr id="76" name="Google Shape;76;p15"/>
          <p:cNvSpPr txBox="1"/>
          <p:nvPr>
            <p:ph type="title"/>
          </p:nvPr>
        </p:nvSpPr>
        <p:spPr>
          <a:xfrm>
            <a:off x="311700" y="445025"/>
            <a:ext cx="8520600" cy="572700"/>
          </a:xfrm>
          <a:prstGeom prst="rect">
            <a:avLst/>
          </a:prstGeom>
          <a:ln cap="flat" cmpd="sng" w="38100">
            <a:solidFill>
              <a:schemeClr val="accent4"/>
            </a:solidFill>
            <a:prstDash val="solid"/>
            <a:round/>
            <a:headEnd len="sm" w="sm" type="none"/>
            <a:tailEnd len="sm" w="sm" type="none"/>
          </a:ln>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solidFill>
                  <a:srgbClr val="1155CC"/>
                </a:solidFill>
              </a:rPr>
              <a:t>My </a:t>
            </a:r>
            <a:r>
              <a:rPr lang="en-GB">
                <a:solidFill>
                  <a:srgbClr val="1155CC"/>
                </a:solidFill>
              </a:rPr>
              <a:t>Priorities</a:t>
            </a:r>
            <a:r>
              <a:rPr lang="en-GB">
                <a:solidFill>
                  <a:srgbClr val="1155CC"/>
                </a:solidFill>
              </a:rPr>
              <a:t> as a </a:t>
            </a:r>
            <a:r>
              <a:rPr lang="en-GB">
                <a:solidFill>
                  <a:srgbClr val="1155CC"/>
                </a:solidFill>
              </a:rPr>
              <a:t>candidate:</a:t>
            </a:r>
            <a:endParaRPr>
              <a:solidFill>
                <a:srgbClr val="1155CC"/>
              </a:solidFill>
            </a:endParaRPr>
          </a:p>
        </p:txBody>
      </p:sp>
      <p:sp>
        <p:nvSpPr>
          <p:cNvPr id="77" name="Google Shape;77;p15"/>
          <p:cNvSpPr txBox="1"/>
          <p:nvPr>
            <p:ph idx="1" type="body"/>
          </p:nvPr>
        </p:nvSpPr>
        <p:spPr>
          <a:xfrm>
            <a:off x="311700" y="1152475"/>
            <a:ext cx="3999900" cy="3416400"/>
          </a:xfrm>
          <a:prstGeom prst="rect">
            <a:avLst/>
          </a:prstGeom>
          <a:ln cap="flat" cmpd="sng" w="19050">
            <a:solidFill>
              <a:schemeClr val="accent4"/>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a:solidFill>
                  <a:srgbClr val="1C4587"/>
                </a:solidFill>
              </a:rPr>
              <a:t>Our issues:</a:t>
            </a:r>
            <a:endParaRPr>
              <a:solidFill>
                <a:srgbClr val="1C4587"/>
              </a:solidFill>
            </a:endParaRPr>
          </a:p>
          <a:p>
            <a:pPr indent="0" lvl="0" marL="0" rtl="0" algn="l">
              <a:spcBef>
                <a:spcPts val="1200"/>
              </a:spcBef>
              <a:spcAft>
                <a:spcPts val="0"/>
              </a:spcAft>
              <a:buNone/>
            </a:pPr>
            <a:r>
              <a:rPr lang="en-GB">
                <a:solidFill>
                  <a:srgbClr val="1C4587"/>
                </a:solidFill>
              </a:rPr>
              <a:t>Littering and Fly-tipping within EK</a:t>
            </a:r>
            <a:endParaRPr>
              <a:solidFill>
                <a:srgbClr val="1C4587"/>
              </a:solidFill>
            </a:endParaRPr>
          </a:p>
          <a:p>
            <a:pPr indent="0" lvl="0" marL="0" rtl="0" algn="l">
              <a:spcBef>
                <a:spcPts val="1200"/>
              </a:spcBef>
              <a:spcAft>
                <a:spcPts val="0"/>
              </a:spcAft>
              <a:buNone/>
            </a:pPr>
            <a:r>
              <a:rPr lang="en-GB">
                <a:solidFill>
                  <a:srgbClr val="1C4587"/>
                </a:solidFill>
              </a:rPr>
              <a:t>Lack of employment opportunities </a:t>
            </a:r>
            <a:endParaRPr>
              <a:solidFill>
                <a:srgbClr val="1C4587"/>
              </a:solidFill>
            </a:endParaRPr>
          </a:p>
          <a:p>
            <a:pPr indent="0" lvl="0" marL="0" rtl="0" algn="l">
              <a:spcBef>
                <a:spcPts val="1200"/>
              </a:spcBef>
              <a:spcAft>
                <a:spcPts val="1200"/>
              </a:spcAft>
              <a:buNone/>
            </a:pPr>
            <a:r>
              <a:rPr lang="en-GB">
                <a:solidFill>
                  <a:srgbClr val="1C4587"/>
                </a:solidFill>
              </a:rPr>
              <a:t>Underrepresentation for groups such as LGBTQ+ youth, young women and young people with disabilities</a:t>
            </a:r>
            <a:endParaRPr>
              <a:solidFill>
                <a:srgbClr val="1C4587"/>
              </a:solidFill>
            </a:endParaRPr>
          </a:p>
        </p:txBody>
      </p:sp>
      <p:sp>
        <p:nvSpPr>
          <p:cNvPr id="78" name="Google Shape;78;p15"/>
          <p:cNvSpPr txBox="1"/>
          <p:nvPr>
            <p:ph idx="2" type="body"/>
          </p:nvPr>
        </p:nvSpPr>
        <p:spPr>
          <a:xfrm>
            <a:off x="4832400" y="1152475"/>
            <a:ext cx="3999900" cy="3416400"/>
          </a:xfrm>
          <a:prstGeom prst="rect">
            <a:avLst/>
          </a:prstGeom>
          <a:ln cap="flat" cmpd="sng" w="19050">
            <a:solidFill>
              <a:schemeClr val="accent4"/>
            </a:solidFill>
            <a:prstDash val="dash"/>
            <a:round/>
            <a:headEnd len="sm" w="sm" type="none"/>
            <a:tailEnd len="sm" w="sm" type="none"/>
          </a:ln>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solidFill>
                  <a:srgbClr val="1C4587"/>
                </a:solidFill>
              </a:rPr>
              <a:t>My </a:t>
            </a:r>
            <a:r>
              <a:rPr lang="en-GB">
                <a:solidFill>
                  <a:srgbClr val="1C4587"/>
                </a:solidFill>
              </a:rPr>
              <a:t>solutions:</a:t>
            </a:r>
            <a:endParaRPr>
              <a:solidFill>
                <a:srgbClr val="1C4587"/>
              </a:solidFill>
            </a:endParaRPr>
          </a:p>
          <a:p>
            <a:pPr indent="0" lvl="0" marL="0" rtl="0" algn="l">
              <a:spcBef>
                <a:spcPts val="1200"/>
              </a:spcBef>
              <a:spcAft>
                <a:spcPts val="0"/>
              </a:spcAft>
              <a:buNone/>
            </a:pPr>
            <a:r>
              <a:rPr lang="en-GB">
                <a:solidFill>
                  <a:srgbClr val="1C4587"/>
                </a:solidFill>
              </a:rPr>
              <a:t>Education surrounding our environment and promoting local litter picking groups and awareness for respecting the upbringing of our youth in a clean, safe environment </a:t>
            </a:r>
            <a:endParaRPr>
              <a:solidFill>
                <a:srgbClr val="1C4587"/>
              </a:solidFill>
            </a:endParaRPr>
          </a:p>
          <a:p>
            <a:pPr indent="0" lvl="0" marL="0" rtl="0" algn="l">
              <a:spcBef>
                <a:spcPts val="1200"/>
              </a:spcBef>
              <a:spcAft>
                <a:spcPts val="0"/>
              </a:spcAft>
              <a:buNone/>
            </a:pPr>
            <a:r>
              <a:rPr lang="en-GB">
                <a:solidFill>
                  <a:srgbClr val="1C4587"/>
                </a:solidFill>
              </a:rPr>
              <a:t>Collaborate with local businesses to ensure job opportunities specifically for young people and re-introduce physical CVs</a:t>
            </a:r>
            <a:endParaRPr>
              <a:solidFill>
                <a:srgbClr val="1C4587"/>
              </a:solidFill>
            </a:endParaRPr>
          </a:p>
          <a:p>
            <a:pPr indent="0" lvl="0" marL="0" rtl="0" algn="l">
              <a:spcBef>
                <a:spcPts val="1200"/>
              </a:spcBef>
              <a:spcAft>
                <a:spcPts val="1200"/>
              </a:spcAft>
              <a:buNone/>
            </a:pPr>
            <a:r>
              <a:rPr lang="en-GB">
                <a:solidFill>
                  <a:srgbClr val="1C4587"/>
                </a:solidFill>
              </a:rPr>
              <a:t>Promote programs and resources available for our underrepresented youth while ensuring they are providing effective support and publicise safe spaces within our community where young people know they can feel welcome</a:t>
            </a:r>
            <a:endParaRPr>
              <a:solidFill>
                <a:srgbClr val="1C4587"/>
              </a:solidFill>
            </a:endParaRPr>
          </a:p>
        </p:txBody>
      </p:sp>
      <p:sp>
        <p:nvSpPr>
          <p:cNvPr id="79" name="Google Shape;79;p15"/>
          <p:cNvSpPr/>
          <p:nvPr/>
        </p:nvSpPr>
        <p:spPr>
          <a:xfrm rot="-930823">
            <a:off x="2437861" y="3054888"/>
            <a:ext cx="1416612" cy="1349150"/>
          </a:xfrm>
          <a:prstGeom prst="smileyFace">
            <a:avLst>
              <a:gd fmla="val 4653"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